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8" r:id="rId5"/>
  </p:sldMasterIdLst>
  <p:notesMasterIdLst>
    <p:notesMasterId r:id="rId23"/>
  </p:notesMasterIdLst>
  <p:sldIdLst>
    <p:sldId id="278" r:id="rId6"/>
    <p:sldId id="257" r:id="rId7"/>
    <p:sldId id="279" r:id="rId8"/>
    <p:sldId id="260" r:id="rId9"/>
    <p:sldId id="258" r:id="rId10"/>
    <p:sldId id="262" r:id="rId11"/>
    <p:sldId id="263" r:id="rId12"/>
    <p:sldId id="264" r:id="rId13"/>
    <p:sldId id="265" r:id="rId14"/>
    <p:sldId id="266" r:id="rId15"/>
    <p:sldId id="267" r:id="rId16"/>
    <p:sldId id="268" r:id="rId17"/>
    <p:sldId id="269" r:id="rId18"/>
    <p:sldId id="270" r:id="rId19"/>
    <p:sldId id="271" r:id="rId20"/>
    <p:sldId id="277"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2C992B9-D9CD-462A-B711-4D7C6B500D2B}">
          <p14:sldIdLst>
            <p14:sldId id="278"/>
            <p14:sldId id="257"/>
            <p14:sldId id="279"/>
            <p14:sldId id="260"/>
            <p14:sldId id="258"/>
          </p14:sldIdLst>
        </p14:section>
        <p14:section name="Lead/Cycle/Flow Time" id="{E0A8C5EF-6DCB-4794-9955-B07EEAB9DFD7}">
          <p14:sldIdLst>
            <p14:sldId id="262"/>
            <p14:sldId id="263"/>
            <p14:sldId id="264"/>
            <p14:sldId id="265"/>
            <p14:sldId id="266"/>
          </p14:sldIdLst>
        </p14:section>
        <p14:section name="Deployment Frequency" id="{9DD38E73-52F3-4F80-BD1B-8491ED9E866B}">
          <p14:sldIdLst>
            <p14:sldId id="267"/>
          </p14:sldIdLst>
        </p14:section>
        <p14:section name="MTTR" id="{4DD11843-59B3-4926-81B0-22D6765DA8A8}">
          <p14:sldIdLst>
            <p14:sldId id="268"/>
          </p14:sldIdLst>
        </p14:section>
        <p14:section name="Bugs" id="{D7F56743-1E24-47F1-99AE-3FB72A833BA8}">
          <p14:sldIdLst>
            <p14:sldId id="269"/>
          </p14:sldIdLst>
        </p14:section>
        <p14:section name="Technical Debt" id="{2C93A87C-EFC2-4D10-A2AA-85EA141108CD}">
          <p14:sldIdLst>
            <p14:sldId id="270"/>
          </p14:sldIdLst>
        </p14:section>
        <p14:section name="CFR (Change Failure Rate)" id="{3F32D78C-7CF4-4838-82C9-28271FCFFD9F}">
          <p14:sldIdLst>
            <p14:sldId id="271"/>
          </p14:sldIdLst>
        </p14:section>
        <p14:section name="Dashboards" id="{0719DC39-3A7F-4C62-BBC5-3095963BCB4F}">
          <p14:sldIdLst>
            <p14:sldId id="277"/>
          </p14:sldIdLst>
        </p14:section>
        <p14:section name="Original Slides for Editing" id="{0B4A1FDA-A4AB-4CBA-80F9-CB562EA40D51}">
          <p14:sldIdLst>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4" autoAdjust="0"/>
    <p:restoredTop sz="94660"/>
  </p:normalViewPr>
  <p:slideViewPr>
    <p:cSldViewPr snapToGrid="0">
      <p:cViewPr varScale="1">
        <p:scale>
          <a:sx n="105" d="100"/>
          <a:sy n="105" d="100"/>
        </p:scale>
        <p:origin x="81" y="3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7B6EA6-D7D4-A741-8C05-72AA64A5EFA3}" type="doc">
      <dgm:prSet loTypeId="urn:microsoft.com/office/officeart/2005/8/layout/venn1" loCatId="" qsTypeId="urn:microsoft.com/office/officeart/2005/8/quickstyle/simple1" qsCatId="simple" csTypeId="urn:microsoft.com/office/officeart/2005/8/colors/accent1_2" csCatId="accent1" phldr="1"/>
      <dgm:spPr/>
    </dgm:pt>
    <dgm:pt modelId="{AB8CA42E-11D2-1140-83FD-FB51ADBABE73}" type="pres">
      <dgm:prSet presAssocID="{907B6EA6-D7D4-A741-8C05-72AA64A5EFA3}" presName="compositeShape" presStyleCnt="0">
        <dgm:presLayoutVars>
          <dgm:chMax val="7"/>
          <dgm:dir/>
          <dgm:resizeHandles val="exact"/>
        </dgm:presLayoutVars>
      </dgm:prSet>
      <dgm:spPr/>
    </dgm:pt>
  </dgm:ptLst>
  <dgm:cxnLst>
    <dgm:cxn modelId="{048517F7-0839-004C-A10B-8BB3C220DDF9}" type="presOf" srcId="{907B6EA6-D7D4-A741-8C05-72AA64A5EFA3}" destId="{AB8CA42E-11D2-1140-83FD-FB51ADBABE73}"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F3A88-46FE-4F89-9792-A909FE40EE34}" type="datetimeFigureOut">
              <a:rPr lang="en-GB" smtClean="0"/>
              <a:t>20/02/2019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E493A8-C3B5-4F34-85D2-0ABCBCCB00F1}" type="slidenum">
              <a:rPr lang="en-GB" smtClean="0"/>
              <a:t>‹#›</a:t>
            </a:fld>
            <a:endParaRPr lang="en-GB"/>
          </a:p>
        </p:txBody>
      </p:sp>
    </p:spTree>
    <p:extLst>
      <p:ext uri="{BB962C8B-B14F-4D97-AF65-F5344CB8AC3E}">
        <p14:creationId xmlns:p14="http://schemas.microsoft.com/office/powerpoint/2010/main" val="70241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Title Slide">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a:xfrm>
            <a:off x="0" y="512762"/>
            <a:ext cx="12192000" cy="6347834"/>
          </a:xfrm>
          <a:prstGeom prst="rect">
            <a:avLst/>
          </a:prstGeom>
          <a:solidFill>
            <a:schemeClr val="tx2">
              <a:alpha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b="1">
              <a:solidFill>
                <a:schemeClr val="tx2"/>
              </a:solidFill>
            </a:endParaRPr>
          </a:p>
        </p:txBody>
      </p:sp>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0778117" cy="6858000"/>
          </a:xfrm>
          <a:prstGeom prst="rect">
            <a:avLst/>
          </a:prstGeom>
        </p:spPr>
      </p:pic>
      <p:sp>
        <p:nvSpPr>
          <p:cNvPr id="2" name="Title 1"/>
          <p:cNvSpPr>
            <a:spLocks noGrp="1"/>
          </p:cNvSpPr>
          <p:nvPr>
            <p:ph type="title"/>
          </p:nvPr>
        </p:nvSpPr>
        <p:spPr bwMode="gray">
          <a:xfrm>
            <a:off x="1416050" y="1080000"/>
            <a:ext cx="6300000" cy="1801258"/>
          </a:xfrm>
        </p:spPr>
        <p:txBody>
          <a:bodyPr anchor="b"/>
          <a:lstStyle>
            <a:lvl1pPr>
              <a:defRPr sz="4400" cap="none" baseline="0">
                <a:solidFill>
                  <a:schemeClr val="bg1"/>
                </a:solidFill>
              </a:defRPr>
            </a:lvl1pPr>
          </a:lstStyle>
          <a:p>
            <a:r>
              <a:rPr lang="en-US" noProof="0"/>
              <a:t>Click to edit Master title style</a:t>
            </a:r>
            <a:endParaRPr lang="en-GB" noProof="0"/>
          </a:p>
        </p:txBody>
      </p:sp>
      <p:sp>
        <p:nvSpPr>
          <p:cNvPr id="3" name="Text Placeholder 2"/>
          <p:cNvSpPr>
            <a:spLocks noGrp="1"/>
          </p:cNvSpPr>
          <p:nvPr>
            <p:ph type="body" idx="1"/>
          </p:nvPr>
        </p:nvSpPr>
        <p:spPr bwMode="gray">
          <a:xfrm>
            <a:off x="1416049" y="2891928"/>
            <a:ext cx="6300000" cy="18000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50" y="4916740"/>
            <a:ext cx="2876342" cy="594389"/>
          </a:xfrm>
          <a:prstGeom prst="rect">
            <a:avLst/>
          </a:prstGeom>
        </p:spPr>
      </p:pic>
    </p:spTree>
    <p:extLst>
      <p:ext uri="{BB962C8B-B14F-4D97-AF65-F5344CB8AC3E}">
        <p14:creationId xmlns:p14="http://schemas.microsoft.com/office/powerpoint/2010/main" val="5980515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lumn - Electric Blue">
    <p:bg>
      <p:bgPr>
        <a:solidFill>
          <a:schemeClr val="accent3"/>
        </a:solidFill>
        <a:effectLst/>
      </p:bgPr>
    </p:bg>
    <p:spTree>
      <p:nvGrpSpPr>
        <p:cNvPr id="1" name=""/>
        <p:cNvGrpSpPr/>
        <p:nvPr/>
      </p:nvGrpSpPr>
      <p:grpSpPr>
        <a:xfrm>
          <a:off x="0" y="0"/>
          <a:ext cx="0" cy="0"/>
          <a:chOff x="0" y="0"/>
          <a:chExt cx="0" cy="0"/>
        </a:xfrm>
      </p:grpSpPr>
      <p:sp>
        <p:nvSpPr>
          <p:cNvPr id="11" name="Rectangle 10"/>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450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75950" y="1881188"/>
            <a:ext cx="450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426288892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 Yellow">
    <p:bg>
      <p:bgPr>
        <a:solidFill>
          <a:schemeClr val="bg2"/>
        </a:solidFill>
        <a:effectLst/>
      </p:bgPr>
    </p:bg>
    <p:spTree>
      <p:nvGrpSpPr>
        <p:cNvPr id="1" name=""/>
        <p:cNvGrpSpPr/>
        <p:nvPr/>
      </p:nvGrpSpPr>
      <p:grpSpPr>
        <a:xfrm>
          <a:off x="0" y="0"/>
          <a:ext cx="0" cy="0"/>
          <a:chOff x="0" y="0"/>
          <a:chExt cx="0" cy="0"/>
        </a:xfrm>
      </p:grpSpPr>
      <p:sp>
        <p:nvSpPr>
          <p:cNvPr id="11" name="Rectangle 10"/>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450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75950" y="1881188"/>
            <a:ext cx="450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23546289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12" name="Rectangle 11"/>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416050" y="1881188"/>
            <a:ext cx="288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6000" y="1881188"/>
            <a:ext cx="288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1A8F14-8CA7-4559-9757-C97ADDEF7DEE}" type="slidenum">
              <a:rPr lang="en-GB" smtClean="0"/>
              <a:t>‹#›</a:t>
            </a:fld>
            <a:endParaRPr lang="en-GB"/>
          </a:p>
        </p:txBody>
      </p:sp>
      <p:sp>
        <p:nvSpPr>
          <p:cNvPr id="11" name="Content Placeholder 3"/>
          <p:cNvSpPr>
            <a:spLocks noGrp="1"/>
          </p:cNvSpPr>
          <p:nvPr>
            <p:ph sz="half" idx="13"/>
          </p:nvPr>
        </p:nvSpPr>
        <p:spPr>
          <a:xfrm>
            <a:off x="7895950" y="1881188"/>
            <a:ext cx="288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35799586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lumn - Blue">
    <p:bg>
      <p:bgPr>
        <a:solidFill>
          <a:schemeClr val="tx2"/>
        </a:solidFill>
        <a:effectLst/>
      </p:bgPr>
    </p:bg>
    <p:spTree>
      <p:nvGrpSpPr>
        <p:cNvPr id="1" name=""/>
        <p:cNvGrpSpPr/>
        <p:nvPr/>
      </p:nvGrpSpPr>
      <p:grpSpPr>
        <a:xfrm>
          <a:off x="0" y="0"/>
          <a:ext cx="0" cy="0"/>
          <a:chOff x="0" y="0"/>
          <a:chExt cx="0" cy="0"/>
        </a:xfrm>
      </p:grpSpPr>
      <p:sp>
        <p:nvSpPr>
          <p:cNvPr id="12" name="Rectangle 11"/>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2880000" cy="4284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6000" y="1881188"/>
            <a:ext cx="2880000" cy="4284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bg1"/>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EA1A8F14-8CA7-4559-9757-C97ADDEF7DEE}" type="slidenum">
              <a:rPr lang="en-GB" smtClean="0"/>
              <a:t>‹#›</a:t>
            </a:fld>
            <a:endParaRPr lang="en-GB"/>
          </a:p>
        </p:txBody>
      </p:sp>
      <p:sp>
        <p:nvSpPr>
          <p:cNvPr id="11" name="Content Placeholder 3"/>
          <p:cNvSpPr>
            <a:spLocks noGrp="1"/>
          </p:cNvSpPr>
          <p:nvPr>
            <p:ph sz="half" idx="13"/>
          </p:nvPr>
        </p:nvSpPr>
        <p:spPr>
          <a:xfrm>
            <a:off x="7895950" y="1881188"/>
            <a:ext cx="2880000" cy="4284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41459937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lumn - Electric Blue">
    <p:bg>
      <p:bgPr>
        <a:solidFill>
          <a:schemeClr val="accent3"/>
        </a:solidFill>
        <a:effectLst/>
      </p:bgPr>
    </p:bg>
    <p:spTree>
      <p:nvGrpSpPr>
        <p:cNvPr id="1" name=""/>
        <p:cNvGrpSpPr/>
        <p:nvPr/>
      </p:nvGrpSpPr>
      <p:grpSpPr>
        <a:xfrm>
          <a:off x="0" y="0"/>
          <a:ext cx="0" cy="0"/>
          <a:chOff x="0" y="0"/>
          <a:chExt cx="0" cy="0"/>
        </a:xfrm>
      </p:grpSpPr>
      <p:sp>
        <p:nvSpPr>
          <p:cNvPr id="12" name="Rectangle 11"/>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600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sp>
        <p:nvSpPr>
          <p:cNvPr id="11" name="Content Placeholder 3"/>
          <p:cNvSpPr>
            <a:spLocks noGrp="1"/>
          </p:cNvSpPr>
          <p:nvPr>
            <p:ph sz="half" idx="13"/>
          </p:nvPr>
        </p:nvSpPr>
        <p:spPr>
          <a:xfrm>
            <a:off x="789595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35704962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lumn - Yellow">
    <p:bg>
      <p:bgPr>
        <a:solidFill>
          <a:schemeClr val="bg2"/>
        </a:solidFill>
        <a:effectLst/>
      </p:bgPr>
    </p:bg>
    <p:spTree>
      <p:nvGrpSpPr>
        <p:cNvPr id="1" name=""/>
        <p:cNvGrpSpPr/>
        <p:nvPr/>
      </p:nvGrpSpPr>
      <p:grpSpPr>
        <a:xfrm>
          <a:off x="0" y="0"/>
          <a:ext cx="0" cy="0"/>
          <a:chOff x="0" y="0"/>
          <a:chExt cx="0" cy="0"/>
        </a:xfrm>
      </p:grpSpPr>
      <p:sp>
        <p:nvSpPr>
          <p:cNvPr id="12" name="Rectangle 11"/>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600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sp>
        <p:nvSpPr>
          <p:cNvPr id="11" name="Content Placeholder 3"/>
          <p:cNvSpPr>
            <a:spLocks noGrp="1"/>
          </p:cNvSpPr>
          <p:nvPr>
            <p:ph sz="half" idx="13"/>
          </p:nvPr>
        </p:nvSpPr>
        <p:spPr>
          <a:xfrm>
            <a:off x="789595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35888088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7E6C490-1BA8-435E-B051-906088864AE3}" type="datetimeFigureOut">
              <a:rPr lang="en-GB" smtClean="0"/>
              <a:t>20/02/2019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1A8F14-8CA7-4559-9757-C97ADDEF7DEE}" type="slidenum">
              <a:rPr lang="en-GB" smtClean="0"/>
              <a:t>‹#›</a:t>
            </a:fld>
            <a:endParaRPr lang="en-GB"/>
          </a:p>
        </p:txBody>
      </p:sp>
    </p:spTree>
    <p:extLst>
      <p:ext uri="{BB962C8B-B14F-4D97-AF65-F5344CB8AC3E}">
        <p14:creationId xmlns:p14="http://schemas.microsoft.com/office/powerpoint/2010/main" val="30419441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E6C490-1BA8-435E-B051-906088864AE3}" type="datetimeFigureOut">
              <a:rPr lang="en-GB" smtClean="0"/>
              <a:t>20/02/2019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1A8F14-8CA7-4559-9757-C97ADDEF7DEE}" type="slidenum">
              <a:rPr lang="en-GB" smtClean="0"/>
              <a:t>‹#›</a:t>
            </a:fld>
            <a:endParaRPr lang="en-GB"/>
          </a:p>
        </p:txBody>
      </p:sp>
    </p:spTree>
    <p:extLst>
      <p:ext uri="{BB962C8B-B14F-4D97-AF65-F5344CB8AC3E}">
        <p14:creationId xmlns:p14="http://schemas.microsoft.com/office/powerpoint/2010/main" val="38167379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Title Slide">
    <p:bg>
      <p:bgPr>
        <a:solidFill>
          <a:schemeClr val="tx2">
            <a:alpha val="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370B0B-00E5-D145-B693-2DC23FAD491C}"/>
              </a:ext>
            </a:extLst>
          </p:cNvPr>
          <p:cNvPicPr preferRelativeResize="0">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0778117" cy="6858000"/>
          </a:xfrm>
          <a:prstGeom prst="rect">
            <a:avLst/>
          </a:prstGeom>
        </p:spPr>
      </p:pic>
      <p:sp>
        <p:nvSpPr>
          <p:cNvPr id="2" name="Title 1"/>
          <p:cNvSpPr>
            <a:spLocks noGrp="1"/>
          </p:cNvSpPr>
          <p:nvPr>
            <p:ph type="title"/>
          </p:nvPr>
        </p:nvSpPr>
        <p:spPr bwMode="gray">
          <a:xfrm>
            <a:off x="1416049" y="2776278"/>
            <a:ext cx="6300000" cy="1801258"/>
          </a:xfrm>
        </p:spPr>
        <p:txBody>
          <a:bodyPr anchor="b"/>
          <a:lstStyle>
            <a:lvl1pPr>
              <a:defRPr sz="4400" cap="none" baseline="0">
                <a:solidFill>
                  <a:schemeClr val="bg1"/>
                </a:solidFill>
              </a:defRPr>
            </a:lvl1pPr>
          </a:lstStyle>
          <a:p>
            <a:r>
              <a:rPr lang="en-US" noProof="0"/>
              <a:t>Click to edit Master title style</a:t>
            </a:r>
            <a:endParaRPr lang="en-GB" noProof="0"/>
          </a:p>
        </p:txBody>
      </p:sp>
      <p:sp>
        <p:nvSpPr>
          <p:cNvPr id="3" name="Text Placeholder 2"/>
          <p:cNvSpPr>
            <a:spLocks noGrp="1"/>
          </p:cNvSpPr>
          <p:nvPr>
            <p:ph type="body" idx="1"/>
          </p:nvPr>
        </p:nvSpPr>
        <p:spPr bwMode="gray">
          <a:xfrm>
            <a:off x="1416048" y="4588206"/>
            <a:ext cx="6300000" cy="18000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16049" y="5828612"/>
            <a:ext cx="1631950" cy="337238"/>
          </a:xfrm>
          <a:prstGeom prst="rect">
            <a:avLst/>
          </a:prstGeom>
        </p:spPr>
      </p:pic>
      <p:sp>
        <p:nvSpPr>
          <p:cNvPr id="5" name="TextBox 4">
            <a:extLst>
              <a:ext uri="{FF2B5EF4-FFF2-40B4-BE49-F238E27FC236}">
                <a16:creationId xmlns:a16="http://schemas.microsoft.com/office/drawing/2014/main" id="{4EA1E3E9-D4C2-4548-9C18-941E75F2CD12}"/>
              </a:ext>
            </a:extLst>
          </p:cNvPr>
          <p:cNvSpPr txBox="1"/>
          <p:nvPr userDrawn="1"/>
        </p:nvSpPr>
        <p:spPr>
          <a:xfrm>
            <a:off x="10863072" y="3048000"/>
            <a:ext cx="0" cy="0"/>
          </a:xfrm>
          <a:prstGeom prst="rect">
            <a:avLst/>
          </a:prstGeom>
          <a:noFill/>
        </p:spPr>
        <p:txBody>
          <a:bodyPr wrap="none" lIns="0" tIns="0" rIns="0" bIns="0" rtlCol="0">
            <a:noAutofit/>
          </a:bodyPr>
          <a:lstStyle/>
          <a:p>
            <a:endParaRPr lang="en-US" sz="1700" err="1">
              <a:solidFill>
                <a:schemeClr val="tx2"/>
              </a:solidFill>
            </a:endParaRPr>
          </a:p>
        </p:txBody>
      </p:sp>
    </p:spTree>
    <p:extLst>
      <p:ext uri="{BB962C8B-B14F-4D97-AF65-F5344CB8AC3E}">
        <p14:creationId xmlns:p14="http://schemas.microsoft.com/office/powerpoint/2010/main" val="10613071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1_Title Slide">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416050" y="1080000"/>
            <a:ext cx="6300000" cy="1801258"/>
          </a:xfrm>
        </p:spPr>
        <p:txBody>
          <a:bodyPr anchor="b"/>
          <a:lstStyle>
            <a:lvl1pPr>
              <a:defRPr sz="4400" cap="none" baseline="0">
                <a:solidFill>
                  <a:schemeClr val="bg1"/>
                </a:solidFill>
              </a:defRPr>
            </a:lvl1pPr>
          </a:lstStyle>
          <a:p>
            <a:r>
              <a:rPr lang="en-US" noProof="0"/>
              <a:t>Click to edit Master title style</a:t>
            </a:r>
            <a:endParaRPr lang="en-GB" noProof="0"/>
          </a:p>
        </p:txBody>
      </p:sp>
      <p:sp>
        <p:nvSpPr>
          <p:cNvPr id="3" name="Text Placeholder 2"/>
          <p:cNvSpPr>
            <a:spLocks noGrp="1"/>
          </p:cNvSpPr>
          <p:nvPr>
            <p:ph type="body" idx="1"/>
          </p:nvPr>
        </p:nvSpPr>
        <p:spPr bwMode="gray">
          <a:xfrm>
            <a:off x="1416049" y="2891928"/>
            <a:ext cx="6300000" cy="18000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050" y="4916740"/>
            <a:ext cx="2876342" cy="594389"/>
          </a:xfrm>
          <a:prstGeom prst="rect">
            <a:avLst/>
          </a:prstGeom>
        </p:spPr>
      </p:pic>
      <p:pic>
        <p:nvPicPr>
          <p:cNvPr id="11" name="Picture 10">
            <a:extLst>
              <a:ext uri="{FF2B5EF4-FFF2-40B4-BE49-F238E27FC236}">
                <a16:creationId xmlns:a16="http://schemas.microsoft.com/office/drawing/2014/main" id="{335FA3E1-5F94-5349-9E8D-ABE3B24848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7193280"/>
          </a:xfrm>
          <a:prstGeom prst="rect">
            <a:avLst/>
          </a:prstGeom>
        </p:spPr>
      </p:pic>
      <p:pic>
        <p:nvPicPr>
          <p:cNvPr id="13" name="Picture 12">
            <a:extLst>
              <a:ext uri="{FF2B5EF4-FFF2-40B4-BE49-F238E27FC236}">
                <a16:creationId xmlns:a16="http://schemas.microsoft.com/office/drawing/2014/main" id="{D3AB560D-0BE7-304A-8C96-A9DCF26615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6967" y="6165851"/>
            <a:ext cx="1962946" cy="405638"/>
          </a:xfrm>
          <a:prstGeom prst="rect">
            <a:avLst/>
          </a:prstGeom>
        </p:spPr>
      </p:pic>
    </p:spTree>
    <p:extLst>
      <p:ext uri="{BB962C8B-B14F-4D97-AF65-F5344CB8AC3E}">
        <p14:creationId xmlns:p14="http://schemas.microsoft.com/office/powerpoint/2010/main" val="22799658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a:xfrm>
            <a:off x="0" y="512762"/>
            <a:ext cx="12192000" cy="6347834"/>
          </a:xfrm>
          <a:prstGeom prst="rect">
            <a:avLst/>
          </a:prstGeom>
          <a:solidFill>
            <a:schemeClr val="tx2">
              <a:alpha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b="1">
              <a:solidFill>
                <a:schemeClr val="tx2"/>
              </a:solidFill>
            </a:endParaRPr>
          </a:p>
        </p:txBody>
      </p:sp>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0778117" cy="6858000"/>
          </a:xfrm>
          <a:prstGeom prst="rect">
            <a:avLst/>
          </a:prstGeom>
        </p:spPr>
      </p:pic>
      <p:sp>
        <p:nvSpPr>
          <p:cNvPr id="2" name="Title 1"/>
          <p:cNvSpPr>
            <a:spLocks noGrp="1"/>
          </p:cNvSpPr>
          <p:nvPr>
            <p:ph type="title"/>
          </p:nvPr>
        </p:nvSpPr>
        <p:spPr bwMode="gray">
          <a:xfrm>
            <a:off x="1416049" y="1080000"/>
            <a:ext cx="6300000" cy="1800000"/>
          </a:xfrm>
        </p:spPr>
        <p:txBody>
          <a:bodyPr anchor="b"/>
          <a:lstStyle>
            <a:lvl1pPr>
              <a:defRPr sz="4400">
                <a:solidFill>
                  <a:schemeClr val="bg1"/>
                </a:solidFill>
              </a:defRPr>
            </a:lvl1pPr>
          </a:lstStyle>
          <a:p>
            <a:r>
              <a:rPr lang="en-US" noProof="0"/>
              <a:t>Click to edit Master title style</a:t>
            </a:r>
            <a:endParaRPr lang="en-GB" noProof="0"/>
          </a:p>
        </p:txBody>
      </p:sp>
      <p:sp>
        <p:nvSpPr>
          <p:cNvPr id="3" name="Text Placeholder 2"/>
          <p:cNvSpPr>
            <a:spLocks noGrp="1"/>
          </p:cNvSpPr>
          <p:nvPr>
            <p:ph type="body" idx="1"/>
          </p:nvPr>
        </p:nvSpPr>
        <p:spPr bwMode="gray">
          <a:xfrm>
            <a:off x="1416050" y="2890800"/>
            <a:ext cx="6299999" cy="18000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104774604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a:xfrm>
            <a:off x="0" y="512762"/>
            <a:ext cx="12192000" cy="6347834"/>
          </a:xfrm>
          <a:prstGeom prst="rect">
            <a:avLst/>
          </a:prstGeom>
          <a:solidFill>
            <a:schemeClr val="tx2">
              <a:alpha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b="1">
              <a:solidFill>
                <a:schemeClr val="tx2"/>
              </a:solidFill>
            </a:endParaRPr>
          </a:p>
        </p:txBody>
      </p:sp>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0778117" cy="6858000"/>
          </a:xfrm>
          <a:prstGeom prst="rect">
            <a:avLst/>
          </a:prstGeom>
        </p:spPr>
      </p:pic>
      <p:sp>
        <p:nvSpPr>
          <p:cNvPr id="2" name="Title 1"/>
          <p:cNvSpPr>
            <a:spLocks noGrp="1"/>
          </p:cNvSpPr>
          <p:nvPr>
            <p:ph type="title"/>
          </p:nvPr>
        </p:nvSpPr>
        <p:spPr bwMode="gray">
          <a:xfrm>
            <a:off x="1416049" y="1080000"/>
            <a:ext cx="6300000" cy="1800000"/>
          </a:xfrm>
        </p:spPr>
        <p:txBody>
          <a:bodyPr anchor="b"/>
          <a:lstStyle>
            <a:lvl1pPr>
              <a:defRPr sz="4400">
                <a:solidFill>
                  <a:schemeClr val="bg1"/>
                </a:solidFill>
              </a:defRPr>
            </a:lvl1pPr>
          </a:lstStyle>
          <a:p>
            <a:r>
              <a:rPr lang="en-US" noProof="0"/>
              <a:t>Click to edit Master title style</a:t>
            </a:r>
            <a:endParaRPr lang="en-GB" noProof="0"/>
          </a:p>
        </p:txBody>
      </p:sp>
      <p:sp>
        <p:nvSpPr>
          <p:cNvPr id="3" name="Text Placeholder 2"/>
          <p:cNvSpPr>
            <a:spLocks noGrp="1"/>
          </p:cNvSpPr>
          <p:nvPr>
            <p:ph type="body" idx="1"/>
          </p:nvPr>
        </p:nvSpPr>
        <p:spPr bwMode="gray">
          <a:xfrm>
            <a:off x="1416050" y="2890800"/>
            <a:ext cx="6299999" cy="18000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41806396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idx="1"/>
          </p:nvPr>
        </p:nvSpPr>
        <p:spPr>
          <a:xfrm>
            <a:off x="1416050" y="1881187"/>
            <a:ext cx="9359900" cy="428466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p:cNvSpPr>
            <a:spLocks noGrp="1"/>
          </p:cNvSpPr>
          <p:nvPr>
            <p:ph type="dt" sz="half" idx="10"/>
          </p:nvPr>
        </p:nvSpPr>
        <p:spPr/>
        <p:txBody>
          <a:bodyPr/>
          <a:lstStyle/>
          <a:p>
            <a:fld id="{27E6C490-1BA8-435E-B051-906088864AE3}" type="datetimeFigureOut">
              <a:rPr lang="en-GB" smtClean="0"/>
              <a:t>20/02/2019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1A8F14-8CA7-4559-9757-C97ADDEF7DEE}" type="slidenum">
              <a:rPr lang="en-GB" smtClean="0"/>
              <a:t>‹#›</a:t>
            </a:fld>
            <a:endParaRPr lang="en-GB"/>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29583903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One column - Blue">
    <p:bg>
      <p:bgPr>
        <a:solidFill>
          <a:schemeClr val="tx2"/>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endParaRPr lang="en-GB" noProof="0"/>
          </a:p>
        </p:txBody>
      </p:sp>
      <p:sp>
        <p:nvSpPr>
          <p:cNvPr id="3" name="Content Placeholder 2"/>
          <p:cNvSpPr>
            <a:spLocks noGrp="1"/>
          </p:cNvSpPr>
          <p:nvPr>
            <p:ph idx="1"/>
          </p:nvPr>
        </p:nvSpPr>
        <p:spPr>
          <a:xfrm>
            <a:off x="1416050" y="1881187"/>
            <a:ext cx="9359900" cy="42846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p:cNvSpPr>
            <a:spLocks noGrp="1"/>
          </p:cNvSpPr>
          <p:nvPr>
            <p:ph type="dt" sz="half" idx="10"/>
          </p:nvPr>
        </p:nvSpPr>
        <p:spPr/>
        <p:txBody>
          <a:bodyPr/>
          <a:lstStyle>
            <a:lvl1pPr>
              <a:defRPr>
                <a:solidFill>
                  <a:schemeClr val="bg1"/>
                </a:solidFill>
              </a:defRPr>
            </a:lvl1pPr>
          </a:lstStyle>
          <a:p>
            <a:fld id="{27E6C490-1BA8-435E-B051-906088864AE3}" type="datetimeFigureOut">
              <a:rPr lang="en-GB" smtClean="0"/>
              <a:t>20/02/2019</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A1A8F14-8CA7-4559-9757-C97ADDEF7DEE}" type="slidenum">
              <a:rPr lang="en-GB" smtClean="0"/>
              <a:t>‹#›</a:t>
            </a:fld>
            <a:endParaRPr lang="en-GB"/>
          </a:p>
        </p:txBody>
      </p:sp>
      <p:pic>
        <p:nvPicPr>
          <p:cNvPr id="11" name="Picture 1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spTree>
    <p:extLst>
      <p:ext uri="{BB962C8B-B14F-4D97-AF65-F5344CB8AC3E}">
        <p14:creationId xmlns:p14="http://schemas.microsoft.com/office/powerpoint/2010/main" val="120470061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One column - Electric blue">
    <p:bg>
      <p:bgPr>
        <a:solidFill>
          <a:schemeClr val="accent3"/>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noProof="0"/>
              <a:t>Click to edit Master title style</a:t>
            </a:r>
            <a:endParaRPr lang="en-GB" noProof="0"/>
          </a:p>
        </p:txBody>
      </p:sp>
      <p:sp>
        <p:nvSpPr>
          <p:cNvPr id="3" name="Content Placeholder 2"/>
          <p:cNvSpPr>
            <a:spLocks noGrp="1"/>
          </p:cNvSpPr>
          <p:nvPr>
            <p:ph idx="1"/>
          </p:nvPr>
        </p:nvSpPr>
        <p:spPr>
          <a:xfrm>
            <a:off x="1416050" y="1881187"/>
            <a:ext cx="9359900" cy="42846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38344514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One column - Yellow">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p:cNvSpPr>
            <a:spLocks noGrp="1"/>
          </p:cNvSpPr>
          <p:nvPr>
            <p:ph idx="1"/>
          </p:nvPr>
        </p:nvSpPr>
        <p:spPr>
          <a:xfrm>
            <a:off x="1416050" y="1881187"/>
            <a:ext cx="9359900" cy="42846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2589697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11" name="Rectangle 10"/>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416050" y="1881188"/>
            <a:ext cx="450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75950" y="1881188"/>
            <a:ext cx="450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1A8F14-8CA7-4559-9757-C97ADDEF7DEE}" type="slidenum">
              <a:rPr lang="en-GB" smtClean="0"/>
              <a:t>‹#›</a:t>
            </a:fld>
            <a:endParaRPr lang="en-GB"/>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16361360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1" name="Rectangle 10"/>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0000" y="792000"/>
            <a:ext cx="5196050" cy="900000"/>
          </a:xfrm>
        </p:spPr>
        <p:txBody>
          <a:bodyPr/>
          <a:lstStyle/>
          <a:p>
            <a:r>
              <a:rPr lang="en-US"/>
              <a:t>Click to edit Master title style</a:t>
            </a:r>
            <a:endParaRPr lang="en-GB"/>
          </a:p>
        </p:txBody>
      </p:sp>
      <p:sp>
        <p:nvSpPr>
          <p:cNvPr id="3" name="Content Placeholder 2"/>
          <p:cNvSpPr>
            <a:spLocks noGrp="1"/>
          </p:cNvSpPr>
          <p:nvPr>
            <p:ph sz="half" idx="1"/>
          </p:nvPr>
        </p:nvSpPr>
        <p:spPr>
          <a:xfrm>
            <a:off x="1416050" y="1881188"/>
            <a:ext cx="450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1A8F14-8CA7-4559-9757-C97ADDEF7DEE}" type="slidenum">
              <a:rPr lang="en-GB" smtClean="0"/>
              <a:t>‹#›</a:t>
            </a:fld>
            <a:endParaRPr lang="en-GB"/>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
        <p:nvSpPr>
          <p:cNvPr id="9" name="Picture Placeholder 8"/>
          <p:cNvSpPr>
            <a:spLocks noGrp="1"/>
          </p:cNvSpPr>
          <p:nvPr>
            <p:ph type="pic" sz="quarter" idx="13"/>
          </p:nvPr>
        </p:nvSpPr>
        <p:spPr>
          <a:xfrm>
            <a:off x="6096000" y="792000"/>
            <a:ext cx="5900350" cy="5378400"/>
          </a:xfrm>
        </p:spPr>
        <p:txBody>
          <a:bodyPr/>
          <a:lstStyle/>
          <a:p>
            <a:r>
              <a:rPr lang="en-US"/>
              <a:t>Click icon to add picture</a:t>
            </a:r>
            <a:endParaRPr lang="en-GB"/>
          </a:p>
        </p:txBody>
      </p:sp>
    </p:spTree>
    <p:extLst>
      <p:ext uri="{BB962C8B-B14F-4D97-AF65-F5344CB8AC3E}">
        <p14:creationId xmlns:p14="http://schemas.microsoft.com/office/powerpoint/2010/main" val="27751109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lumn - Blue">
    <p:bg>
      <p:bgPr>
        <a:solidFill>
          <a:schemeClr val="tx2"/>
        </a:solidFill>
        <a:effectLst/>
      </p:bgPr>
    </p:bg>
    <p:spTree>
      <p:nvGrpSpPr>
        <p:cNvPr id="1" name=""/>
        <p:cNvGrpSpPr/>
        <p:nvPr/>
      </p:nvGrpSpPr>
      <p:grpSpPr>
        <a:xfrm>
          <a:off x="0" y="0"/>
          <a:ext cx="0" cy="0"/>
          <a:chOff x="0" y="0"/>
          <a:chExt cx="0" cy="0"/>
        </a:xfrm>
      </p:grpSpPr>
      <p:sp>
        <p:nvSpPr>
          <p:cNvPr id="11" name="Rectangle 10"/>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4500000" cy="4284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75950" y="1881188"/>
            <a:ext cx="4500000" cy="4284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bg1"/>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EA1A8F14-8CA7-4559-9757-C97ADDEF7DEE}" type="slidenum">
              <a:rPr lang="en-GB" smtClean="0"/>
              <a:t>‹#›</a:t>
            </a:fld>
            <a:endParaRPr lang="en-GB"/>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32600355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lumn - Electric Blue">
    <p:bg>
      <p:bgPr>
        <a:solidFill>
          <a:schemeClr val="accent3"/>
        </a:solidFill>
        <a:effectLst/>
      </p:bgPr>
    </p:bg>
    <p:spTree>
      <p:nvGrpSpPr>
        <p:cNvPr id="1" name=""/>
        <p:cNvGrpSpPr/>
        <p:nvPr/>
      </p:nvGrpSpPr>
      <p:grpSpPr>
        <a:xfrm>
          <a:off x="0" y="0"/>
          <a:ext cx="0" cy="0"/>
          <a:chOff x="0" y="0"/>
          <a:chExt cx="0" cy="0"/>
        </a:xfrm>
      </p:grpSpPr>
      <p:sp>
        <p:nvSpPr>
          <p:cNvPr id="11" name="Rectangle 10"/>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450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75950" y="1881188"/>
            <a:ext cx="450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273022653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lumn - Yellow">
    <p:bg>
      <p:bgPr>
        <a:solidFill>
          <a:schemeClr val="bg2"/>
        </a:solidFill>
        <a:effectLst/>
      </p:bgPr>
    </p:bg>
    <p:spTree>
      <p:nvGrpSpPr>
        <p:cNvPr id="1" name=""/>
        <p:cNvGrpSpPr/>
        <p:nvPr/>
      </p:nvGrpSpPr>
      <p:grpSpPr>
        <a:xfrm>
          <a:off x="0" y="0"/>
          <a:ext cx="0" cy="0"/>
          <a:chOff x="0" y="0"/>
          <a:chExt cx="0" cy="0"/>
        </a:xfrm>
      </p:grpSpPr>
      <p:sp>
        <p:nvSpPr>
          <p:cNvPr id="11" name="Rectangle 10"/>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450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75950" y="1881188"/>
            <a:ext cx="450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12968065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idx="1"/>
          </p:nvPr>
        </p:nvSpPr>
        <p:spPr>
          <a:xfrm>
            <a:off x="1416050" y="1881187"/>
            <a:ext cx="9359900" cy="428466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p:cNvSpPr>
            <a:spLocks noGrp="1"/>
          </p:cNvSpPr>
          <p:nvPr>
            <p:ph type="dt" sz="half" idx="10"/>
          </p:nvPr>
        </p:nvSpPr>
        <p:spPr/>
        <p:txBody>
          <a:bodyPr/>
          <a:lstStyle/>
          <a:p>
            <a:fld id="{27E6C490-1BA8-435E-B051-906088864AE3}" type="datetimeFigureOut">
              <a:rPr lang="en-GB" smtClean="0"/>
              <a:t>20/02/2019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1A8F14-8CA7-4559-9757-C97ADDEF7DEE}" type="slidenum">
              <a:rPr lang="en-GB" smtClean="0"/>
              <a:t>‹#›</a:t>
            </a:fld>
            <a:endParaRPr lang="en-GB"/>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329937075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12" name="Rectangle 11"/>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416050" y="1881188"/>
            <a:ext cx="288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6000" y="1881188"/>
            <a:ext cx="288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1A8F14-8CA7-4559-9757-C97ADDEF7DEE}" type="slidenum">
              <a:rPr lang="en-GB" smtClean="0"/>
              <a:t>‹#›</a:t>
            </a:fld>
            <a:endParaRPr lang="en-GB"/>
          </a:p>
        </p:txBody>
      </p:sp>
      <p:sp>
        <p:nvSpPr>
          <p:cNvPr id="11" name="Content Placeholder 3"/>
          <p:cNvSpPr>
            <a:spLocks noGrp="1"/>
          </p:cNvSpPr>
          <p:nvPr>
            <p:ph sz="half" idx="13"/>
          </p:nvPr>
        </p:nvSpPr>
        <p:spPr>
          <a:xfrm>
            <a:off x="7895950" y="1881188"/>
            <a:ext cx="288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27815512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 Blue">
    <p:bg>
      <p:bgPr>
        <a:solidFill>
          <a:schemeClr val="tx2"/>
        </a:solidFill>
        <a:effectLst/>
      </p:bgPr>
    </p:bg>
    <p:spTree>
      <p:nvGrpSpPr>
        <p:cNvPr id="1" name=""/>
        <p:cNvGrpSpPr/>
        <p:nvPr/>
      </p:nvGrpSpPr>
      <p:grpSpPr>
        <a:xfrm>
          <a:off x="0" y="0"/>
          <a:ext cx="0" cy="0"/>
          <a:chOff x="0" y="0"/>
          <a:chExt cx="0" cy="0"/>
        </a:xfrm>
      </p:grpSpPr>
      <p:sp>
        <p:nvSpPr>
          <p:cNvPr id="12" name="Rectangle 11"/>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2880000" cy="4284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6000" y="1881188"/>
            <a:ext cx="2880000" cy="4284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bg1"/>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EA1A8F14-8CA7-4559-9757-C97ADDEF7DEE}" type="slidenum">
              <a:rPr lang="en-GB" smtClean="0"/>
              <a:t>‹#›</a:t>
            </a:fld>
            <a:endParaRPr lang="en-GB"/>
          </a:p>
        </p:txBody>
      </p:sp>
      <p:sp>
        <p:nvSpPr>
          <p:cNvPr id="11" name="Content Placeholder 3"/>
          <p:cNvSpPr>
            <a:spLocks noGrp="1"/>
          </p:cNvSpPr>
          <p:nvPr>
            <p:ph sz="half" idx="13"/>
          </p:nvPr>
        </p:nvSpPr>
        <p:spPr>
          <a:xfrm>
            <a:off x="7895950" y="1881188"/>
            <a:ext cx="2880000" cy="4284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140061949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column - Electric Blue">
    <p:bg>
      <p:bgPr>
        <a:solidFill>
          <a:schemeClr val="accent3"/>
        </a:solidFill>
        <a:effectLst/>
      </p:bgPr>
    </p:bg>
    <p:spTree>
      <p:nvGrpSpPr>
        <p:cNvPr id="1" name=""/>
        <p:cNvGrpSpPr/>
        <p:nvPr/>
      </p:nvGrpSpPr>
      <p:grpSpPr>
        <a:xfrm>
          <a:off x="0" y="0"/>
          <a:ext cx="0" cy="0"/>
          <a:chOff x="0" y="0"/>
          <a:chExt cx="0" cy="0"/>
        </a:xfrm>
      </p:grpSpPr>
      <p:sp>
        <p:nvSpPr>
          <p:cNvPr id="12" name="Rectangle 11"/>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600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sp>
        <p:nvSpPr>
          <p:cNvPr id="11" name="Content Placeholder 3"/>
          <p:cNvSpPr>
            <a:spLocks noGrp="1"/>
          </p:cNvSpPr>
          <p:nvPr>
            <p:ph sz="half" idx="13"/>
          </p:nvPr>
        </p:nvSpPr>
        <p:spPr>
          <a:xfrm>
            <a:off x="789595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23565164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column - Yellow">
    <p:bg>
      <p:bgPr>
        <a:solidFill>
          <a:schemeClr val="bg2"/>
        </a:solidFill>
        <a:effectLst/>
      </p:bgPr>
    </p:bg>
    <p:spTree>
      <p:nvGrpSpPr>
        <p:cNvPr id="1" name=""/>
        <p:cNvGrpSpPr/>
        <p:nvPr/>
      </p:nvGrpSpPr>
      <p:grpSpPr>
        <a:xfrm>
          <a:off x="0" y="0"/>
          <a:ext cx="0" cy="0"/>
          <a:chOff x="0" y="0"/>
          <a:chExt cx="0" cy="0"/>
        </a:xfrm>
      </p:grpSpPr>
      <p:sp>
        <p:nvSpPr>
          <p:cNvPr id="12" name="Rectangle 11"/>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600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sp>
        <p:nvSpPr>
          <p:cNvPr id="11" name="Content Placeholder 3"/>
          <p:cNvSpPr>
            <a:spLocks noGrp="1"/>
          </p:cNvSpPr>
          <p:nvPr>
            <p:ph sz="half" idx="13"/>
          </p:nvPr>
        </p:nvSpPr>
        <p:spPr>
          <a:xfrm>
            <a:off x="7895950" y="1881188"/>
            <a:ext cx="2880000" cy="428466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40205755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7E6C490-1BA8-435E-B051-906088864AE3}" type="datetimeFigureOut">
              <a:rPr lang="en-GB" smtClean="0"/>
              <a:t>20/02/2019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1A8F14-8CA7-4559-9757-C97ADDEF7DEE}" type="slidenum">
              <a:rPr lang="en-GB" smtClean="0"/>
              <a:t>‹#›</a:t>
            </a:fld>
            <a:endParaRPr lang="en-GB"/>
          </a:p>
        </p:txBody>
      </p:sp>
    </p:spTree>
    <p:extLst>
      <p:ext uri="{BB962C8B-B14F-4D97-AF65-F5344CB8AC3E}">
        <p14:creationId xmlns:p14="http://schemas.microsoft.com/office/powerpoint/2010/main" val="273651235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E6C490-1BA8-435E-B051-906088864AE3}" type="datetimeFigureOut">
              <a:rPr lang="en-GB" smtClean="0"/>
              <a:t>20/02/2019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1A8F14-8CA7-4559-9757-C97ADDEF7DEE}" type="slidenum">
              <a:rPr lang="en-GB" smtClean="0"/>
              <a:t>‹#›</a:t>
            </a:fld>
            <a:endParaRPr lang="en-GB"/>
          </a:p>
        </p:txBody>
      </p:sp>
    </p:spTree>
    <p:extLst>
      <p:ext uri="{BB962C8B-B14F-4D97-AF65-F5344CB8AC3E}">
        <p14:creationId xmlns:p14="http://schemas.microsoft.com/office/powerpoint/2010/main" val="5591529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um Event Details">
    <p:spTree>
      <p:nvGrpSpPr>
        <p:cNvPr id="1" name=""/>
        <p:cNvGrpSpPr/>
        <p:nvPr/>
      </p:nvGrpSpPr>
      <p:grpSpPr>
        <a:xfrm>
          <a:off x="0" y="0"/>
          <a:ext cx="0" cy="0"/>
          <a:chOff x="0" y="0"/>
          <a:chExt cx="0" cy="0"/>
        </a:xfrm>
      </p:grpSpPr>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p:cNvSpPr>
            <a:spLocks noGrp="1"/>
          </p:cNvSpPr>
          <p:nvPr>
            <p:ph type="sldNum" sz="quarter" idx="12"/>
          </p:nvPr>
        </p:nvSpPr>
        <p:spPr/>
        <p:txBody>
          <a:bodyPr/>
          <a:lstStyle/>
          <a:p>
            <a:fld id="{EA1A8F14-8CA7-4559-9757-C97ADDEF7DEE}" type="slidenum">
              <a:rPr lang="en-GB" smtClean="0"/>
              <a:t>‹#›</a:t>
            </a:fld>
            <a:endParaRPr lang="en-GB"/>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
        <p:nvSpPr>
          <p:cNvPr id="2" name="Title 1"/>
          <p:cNvSpPr>
            <a:spLocks noGrp="1"/>
          </p:cNvSpPr>
          <p:nvPr>
            <p:ph type="title" hasCustomPrompt="1"/>
          </p:nvPr>
        </p:nvSpPr>
        <p:spPr>
          <a:xfrm>
            <a:off x="1416050" y="812317"/>
            <a:ext cx="9359900" cy="292378"/>
          </a:xfrm>
        </p:spPr>
        <p:txBody>
          <a:bodyPr/>
          <a:lstStyle>
            <a:lvl1pPr>
              <a:defRPr/>
            </a:lvl1pPr>
          </a:lstStyle>
          <a:p>
            <a:r>
              <a:rPr lang="en-US"/>
              <a:t>Event Title</a:t>
            </a:r>
            <a:endParaRPr lang="en-GB"/>
          </a:p>
        </p:txBody>
      </p:sp>
    </p:spTree>
    <p:extLst>
      <p:ext uri="{BB962C8B-B14F-4D97-AF65-F5344CB8AC3E}">
        <p14:creationId xmlns:p14="http://schemas.microsoft.com/office/powerpoint/2010/main" val="41680512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One column - Blue">
    <p:bg>
      <p:bgPr>
        <a:solidFill>
          <a:schemeClr val="tx2"/>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endParaRPr lang="en-GB" noProof="0"/>
          </a:p>
        </p:txBody>
      </p:sp>
      <p:sp>
        <p:nvSpPr>
          <p:cNvPr id="3" name="Content Placeholder 2"/>
          <p:cNvSpPr>
            <a:spLocks noGrp="1"/>
          </p:cNvSpPr>
          <p:nvPr>
            <p:ph idx="1"/>
          </p:nvPr>
        </p:nvSpPr>
        <p:spPr>
          <a:xfrm>
            <a:off x="1416050" y="1881187"/>
            <a:ext cx="9359900" cy="42846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p:cNvSpPr>
            <a:spLocks noGrp="1"/>
          </p:cNvSpPr>
          <p:nvPr>
            <p:ph type="dt" sz="half" idx="10"/>
          </p:nvPr>
        </p:nvSpPr>
        <p:spPr/>
        <p:txBody>
          <a:bodyPr/>
          <a:lstStyle>
            <a:lvl1pPr>
              <a:defRPr>
                <a:solidFill>
                  <a:schemeClr val="bg1"/>
                </a:solidFill>
              </a:defRPr>
            </a:lvl1pPr>
          </a:lstStyle>
          <a:p>
            <a:fld id="{27E6C490-1BA8-435E-B051-906088864AE3}" type="datetimeFigureOut">
              <a:rPr lang="en-GB" smtClean="0"/>
              <a:t>20/02/2019</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A1A8F14-8CA7-4559-9757-C97ADDEF7DEE}" type="slidenum">
              <a:rPr lang="en-GB" smtClean="0"/>
              <a:t>‹#›</a:t>
            </a:fld>
            <a:endParaRPr lang="en-GB"/>
          </a:p>
        </p:txBody>
      </p:sp>
      <p:pic>
        <p:nvPicPr>
          <p:cNvPr id="11" name="Picture 1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spTree>
    <p:extLst>
      <p:ext uri="{BB962C8B-B14F-4D97-AF65-F5344CB8AC3E}">
        <p14:creationId xmlns:p14="http://schemas.microsoft.com/office/powerpoint/2010/main" val="6894609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 Electric blue">
    <p:bg>
      <p:bgPr>
        <a:solidFill>
          <a:schemeClr val="accent3"/>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noProof="0"/>
              <a:t>Click to edit Master title style</a:t>
            </a:r>
            <a:endParaRPr lang="en-GB" noProof="0"/>
          </a:p>
        </p:txBody>
      </p:sp>
      <p:sp>
        <p:nvSpPr>
          <p:cNvPr id="3" name="Content Placeholder 2"/>
          <p:cNvSpPr>
            <a:spLocks noGrp="1"/>
          </p:cNvSpPr>
          <p:nvPr>
            <p:ph idx="1"/>
          </p:nvPr>
        </p:nvSpPr>
        <p:spPr>
          <a:xfrm>
            <a:off x="1416050" y="1881187"/>
            <a:ext cx="9359900" cy="42846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36736233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One column - Yellow">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p:cNvSpPr>
            <a:spLocks noGrp="1"/>
          </p:cNvSpPr>
          <p:nvPr>
            <p:ph idx="1"/>
          </p:nvPr>
        </p:nvSpPr>
        <p:spPr>
          <a:xfrm>
            <a:off x="1416050" y="1881187"/>
            <a:ext cx="9359900" cy="428466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solidFill>
                  <a:schemeClr val="tx2"/>
                </a:solidFill>
              </a:defRPr>
            </a:lvl1pPr>
          </a:lstStyle>
          <a:p>
            <a:fld id="{27E6C490-1BA8-435E-B051-906088864AE3}" type="datetimeFigureOut">
              <a:rPr lang="en-GB" smtClean="0"/>
              <a:t>20/02/2019</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EA1A8F14-8CA7-4559-9757-C97ADDEF7DEE}" type="slidenum">
              <a:rPr lang="en-GB" smtClean="0"/>
              <a:t>‹#›</a:t>
            </a:fld>
            <a:endParaRPr lang="en-GB"/>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155699611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11" name="Rectangle 10"/>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416050" y="1881188"/>
            <a:ext cx="450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75950" y="1881188"/>
            <a:ext cx="450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1A8F14-8CA7-4559-9757-C97ADDEF7DEE}" type="slidenum">
              <a:rPr lang="en-GB" smtClean="0"/>
              <a:t>‹#›</a:t>
            </a:fld>
            <a:endParaRPr lang="en-GB"/>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1359456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1" name="Rectangle 10"/>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20000" y="792000"/>
            <a:ext cx="5196050" cy="900000"/>
          </a:xfrm>
        </p:spPr>
        <p:txBody>
          <a:bodyPr/>
          <a:lstStyle/>
          <a:p>
            <a:r>
              <a:rPr lang="en-US"/>
              <a:t>Click to edit Master title style</a:t>
            </a:r>
            <a:endParaRPr lang="en-GB"/>
          </a:p>
        </p:txBody>
      </p:sp>
      <p:sp>
        <p:nvSpPr>
          <p:cNvPr id="3" name="Content Placeholder 2"/>
          <p:cNvSpPr>
            <a:spLocks noGrp="1"/>
          </p:cNvSpPr>
          <p:nvPr>
            <p:ph sz="half" idx="1"/>
          </p:nvPr>
        </p:nvSpPr>
        <p:spPr>
          <a:xfrm>
            <a:off x="1416050" y="1881188"/>
            <a:ext cx="4500000"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1A8F14-8CA7-4559-9757-C97ADDEF7DEE}" type="slidenum">
              <a:rPr lang="en-GB" smtClean="0"/>
              <a:t>‹#›</a:t>
            </a:fld>
            <a:endParaRPr lang="en-GB"/>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
        <p:nvSpPr>
          <p:cNvPr id="9" name="Picture Placeholder 8"/>
          <p:cNvSpPr>
            <a:spLocks noGrp="1"/>
          </p:cNvSpPr>
          <p:nvPr>
            <p:ph type="pic" sz="quarter" idx="13"/>
          </p:nvPr>
        </p:nvSpPr>
        <p:spPr>
          <a:xfrm>
            <a:off x="6096000" y="792000"/>
            <a:ext cx="5900350" cy="5378400"/>
          </a:xfrm>
        </p:spPr>
        <p:txBody>
          <a:bodyPr/>
          <a:lstStyle/>
          <a:p>
            <a:r>
              <a:rPr lang="en-US"/>
              <a:t>Click icon to add picture</a:t>
            </a:r>
            <a:endParaRPr lang="en-GB"/>
          </a:p>
        </p:txBody>
      </p:sp>
    </p:spTree>
    <p:extLst>
      <p:ext uri="{BB962C8B-B14F-4D97-AF65-F5344CB8AC3E}">
        <p14:creationId xmlns:p14="http://schemas.microsoft.com/office/powerpoint/2010/main" val="16565718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lumn - Blue">
    <p:bg>
      <p:bgPr>
        <a:solidFill>
          <a:schemeClr val="tx2"/>
        </a:solidFill>
        <a:effectLst/>
      </p:bgPr>
    </p:bg>
    <p:spTree>
      <p:nvGrpSpPr>
        <p:cNvPr id="1" name=""/>
        <p:cNvGrpSpPr/>
        <p:nvPr/>
      </p:nvGrpSpPr>
      <p:grpSpPr>
        <a:xfrm>
          <a:off x="0" y="0"/>
          <a:ext cx="0" cy="0"/>
          <a:chOff x="0" y="0"/>
          <a:chExt cx="0" cy="0"/>
        </a:xfrm>
      </p:grpSpPr>
      <p:sp>
        <p:nvSpPr>
          <p:cNvPr id="11" name="Rectangle 10"/>
          <p:cNvSpPr/>
          <p:nvPr/>
        </p:nvSpPr>
        <p:spPr>
          <a:xfrm>
            <a:off x="0" y="0"/>
            <a:ext cx="12192000" cy="512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1416050" y="1881188"/>
            <a:ext cx="4500000" cy="4284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75950" y="1881188"/>
            <a:ext cx="4500000" cy="42846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solidFill>
                  <a:schemeClr val="bg1"/>
                </a:solidFill>
              </a:defRPr>
            </a:lvl1pPr>
          </a:lstStyle>
          <a:p>
            <a:fld id="{27E6C490-1BA8-435E-B051-906088864AE3}" type="datetimeFigureOut">
              <a:rPr lang="en-GB" smtClean="0"/>
              <a:t>20/02/2019</a:t>
            </a:fld>
            <a:endParaRPr lang="en-GB"/>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EA1A8F14-8CA7-4559-9757-C97ADDEF7DEE}" type="slidenum">
              <a:rPr lang="en-GB" smtClean="0"/>
              <a:t>‹#›</a:t>
            </a:fld>
            <a:endParaRPr lang="en-GB"/>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92523"/>
          <a:stretch/>
        </p:blipFill>
        <p:spPr>
          <a:xfrm>
            <a:off x="0" y="0"/>
            <a:ext cx="10778117" cy="512763"/>
          </a:xfrm>
          <a:prstGeom prst="rect">
            <a:avLst/>
          </a:prstGeom>
        </p:spPr>
      </p:pic>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75950" y="131228"/>
            <a:ext cx="1220400" cy="250242"/>
          </a:xfrm>
          <a:prstGeom prst="rect">
            <a:avLst/>
          </a:prstGeom>
        </p:spPr>
      </p:pic>
    </p:spTree>
    <p:extLst>
      <p:ext uri="{BB962C8B-B14F-4D97-AF65-F5344CB8AC3E}">
        <p14:creationId xmlns:p14="http://schemas.microsoft.com/office/powerpoint/2010/main" val="12107058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92000"/>
            <a:ext cx="10055950" cy="900000"/>
          </a:xfrm>
          <a:prstGeom prst="rect">
            <a:avLst/>
          </a:prstGeom>
        </p:spPr>
        <p:txBody>
          <a:bodyPr vert="horz" lIns="0" tIns="0" rIns="0" bIns="0" rtlCol="0" anchor="t" anchorCtr="0">
            <a:noAutofit/>
          </a:bodyPr>
          <a:lstStyle/>
          <a:p>
            <a:r>
              <a:rPr lang="en-US" noProof="0"/>
              <a:t>Click to edit Master title style</a:t>
            </a:r>
            <a:endParaRPr lang="en-GB" noProof="0"/>
          </a:p>
        </p:txBody>
      </p:sp>
      <p:sp>
        <p:nvSpPr>
          <p:cNvPr id="3" name="Text Placeholder 2"/>
          <p:cNvSpPr>
            <a:spLocks noGrp="1"/>
          </p:cNvSpPr>
          <p:nvPr>
            <p:ph type="body" idx="1"/>
          </p:nvPr>
        </p:nvSpPr>
        <p:spPr>
          <a:xfrm>
            <a:off x="1416050" y="1881187"/>
            <a:ext cx="9359900" cy="4295775"/>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p:cNvSpPr>
            <a:spLocks noGrp="1"/>
          </p:cNvSpPr>
          <p:nvPr>
            <p:ph type="dt" sz="half" idx="2"/>
          </p:nvPr>
        </p:nvSpPr>
        <p:spPr>
          <a:xfrm>
            <a:off x="8610600" y="6356350"/>
            <a:ext cx="2165350" cy="288000"/>
          </a:xfrm>
          <a:prstGeom prst="rect">
            <a:avLst/>
          </a:prstGeom>
        </p:spPr>
        <p:txBody>
          <a:bodyPr vert="horz" lIns="0" tIns="0" rIns="0" bIns="0" rtlCol="0" anchor="t" anchorCtr="0"/>
          <a:lstStyle>
            <a:lvl1pPr algn="r">
              <a:defRPr sz="1200">
                <a:solidFill>
                  <a:schemeClr val="tx1">
                    <a:tint val="75000"/>
                  </a:schemeClr>
                </a:solidFill>
              </a:defRPr>
            </a:lvl1pPr>
          </a:lstStyle>
          <a:p>
            <a:fld id="{27E6C490-1BA8-435E-B051-906088864AE3}" type="datetimeFigureOut">
              <a:rPr lang="en-GB" smtClean="0"/>
              <a:t>20/02/2019</a:t>
            </a:fld>
            <a:endParaRPr lang="en-GB"/>
          </a:p>
        </p:txBody>
      </p:sp>
      <p:sp>
        <p:nvSpPr>
          <p:cNvPr id="5" name="Footer Placeholder 4"/>
          <p:cNvSpPr>
            <a:spLocks noGrp="1"/>
          </p:cNvSpPr>
          <p:nvPr>
            <p:ph type="ftr" sz="quarter" idx="3"/>
          </p:nvPr>
        </p:nvSpPr>
        <p:spPr>
          <a:xfrm>
            <a:off x="4038600" y="6356350"/>
            <a:ext cx="4114800" cy="288000"/>
          </a:xfrm>
          <a:prstGeom prst="rect">
            <a:avLst/>
          </a:prstGeom>
        </p:spPr>
        <p:txBody>
          <a:bodyPr vert="horz" lIns="0" tIns="0" rIns="0" bIns="0" rtlCol="0" anchor="t" anchorCtr="0"/>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372915" y="6356350"/>
            <a:ext cx="626378" cy="288000"/>
          </a:xfrm>
          <a:prstGeom prst="rect">
            <a:avLst/>
          </a:prstGeom>
        </p:spPr>
        <p:txBody>
          <a:bodyPr vert="horz" lIns="0" tIns="0" rIns="0" bIns="0" rtlCol="0" anchor="t" anchorCtr="0"/>
          <a:lstStyle>
            <a:lvl1pPr algn="r">
              <a:defRPr sz="1200">
                <a:solidFill>
                  <a:schemeClr val="tx1">
                    <a:tint val="75000"/>
                  </a:schemeClr>
                </a:solidFill>
              </a:defRPr>
            </a:lvl1pPr>
          </a:lstStyle>
          <a:p>
            <a:fld id="{EA1A8F14-8CA7-4559-9757-C97ADDEF7DEE}" type="slidenum">
              <a:rPr lang="en-GB" smtClean="0"/>
              <a:t>‹#›</a:t>
            </a:fld>
            <a:endParaRPr lang="en-GB"/>
          </a:p>
        </p:txBody>
      </p:sp>
    </p:spTree>
    <p:extLst>
      <p:ext uri="{BB962C8B-B14F-4D97-AF65-F5344CB8AC3E}">
        <p14:creationId xmlns:p14="http://schemas.microsoft.com/office/powerpoint/2010/main" val="2644570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fade/>
  </p:transition>
  <p:txStyles>
    <p:titleStyle>
      <a:lvl1pPr algn="l" defTabSz="914400" rtl="0" eaLnBrk="1" latinLnBrk="0" hangingPunct="1">
        <a:lnSpc>
          <a:spcPct val="90000"/>
        </a:lnSpc>
        <a:spcBef>
          <a:spcPct val="0"/>
        </a:spcBef>
        <a:buNone/>
        <a:defRPr sz="2400" b="1" kern="1200" cap="none" baseline="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1700" kern="1200">
          <a:solidFill>
            <a:schemeClr val="tx2"/>
          </a:solidFill>
          <a:latin typeface="+mn-lt"/>
          <a:ea typeface="+mn-ea"/>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b="1" kern="1200">
          <a:solidFill>
            <a:schemeClr val="tx2"/>
          </a:solidFill>
          <a:latin typeface="+mj-lt"/>
          <a:ea typeface="+mn-ea"/>
          <a:cs typeface="+mn-cs"/>
        </a:defRPr>
      </a:lvl2pPr>
      <a:lvl3pPr marL="180975" indent="-180975" algn="l" defTabSz="914400" rtl="0" eaLnBrk="1" latinLnBrk="0" hangingPunct="1">
        <a:lnSpc>
          <a:spcPct val="100000"/>
        </a:lnSpc>
        <a:spcBef>
          <a:spcPts val="0"/>
        </a:spcBef>
        <a:spcAft>
          <a:spcPts val="400"/>
        </a:spcAft>
        <a:buFont typeface="Arial" panose="020B0604020202020204" pitchFamily="34" charset="0"/>
        <a:buChar char="•"/>
        <a:defRPr sz="1700" kern="1200">
          <a:solidFill>
            <a:schemeClr val="tx2"/>
          </a:solidFill>
          <a:latin typeface="+mn-lt"/>
          <a:ea typeface="+mn-ea"/>
          <a:cs typeface="+mn-cs"/>
        </a:defRPr>
      </a:lvl3pPr>
      <a:lvl4pPr marL="355600" indent="-174625" algn="l" defTabSz="914400" rtl="0" eaLnBrk="1" latinLnBrk="0" hangingPunct="1">
        <a:lnSpc>
          <a:spcPct val="100000"/>
        </a:lnSpc>
        <a:spcBef>
          <a:spcPts val="0"/>
        </a:spcBef>
        <a:spcAft>
          <a:spcPts val="400"/>
        </a:spcAft>
        <a:buFont typeface="Calibri" panose="020F0502020204030204" pitchFamily="34" charset="0"/>
        <a:buChar char="–"/>
        <a:defRPr sz="1700" kern="1200">
          <a:solidFill>
            <a:schemeClr val="tx2"/>
          </a:solidFill>
          <a:latin typeface="+mn-lt"/>
          <a:ea typeface="+mn-ea"/>
          <a:cs typeface="+mn-cs"/>
        </a:defRPr>
      </a:lvl4pPr>
      <a:lvl5pPr marL="538163" indent="-182563" algn="l" defTabSz="914400" rtl="0" eaLnBrk="1" latinLnBrk="0" hangingPunct="1">
        <a:lnSpc>
          <a:spcPct val="100000"/>
        </a:lnSpc>
        <a:spcBef>
          <a:spcPts val="0"/>
        </a:spcBef>
        <a:spcAft>
          <a:spcPts val="400"/>
        </a:spcAft>
        <a:buFont typeface="Arial" panose="020B0604020202020204" pitchFamily="34" charset="0"/>
        <a:buChar char="•"/>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23">
          <p15:clr>
            <a:srgbClr val="F26B43"/>
          </p15:clr>
        </p15:guide>
        <p15:guide id="2" pos="892">
          <p15:clr>
            <a:srgbClr val="F26B43"/>
          </p15:clr>
        </p15:guide>
        <p15:guide id="3" pos="6788">
          <p15:clr>
            <a:srgbClr val="F26B43"/>
          </p15:clr>
        </p15:guide>
        <p15:guide id="4" orient="horz" pos="1185">
          <p15:clr>
            <a:srgbClr val="F26B43"/>
          </p15:clr>
        </p15:guide>
        <p15:guide id="5" orient="horz" pos="3884">
          <p15:clr>
            <a:srgbClr val="F26B43"/>
          </p15:clr>
        </p15:guide>
        <p15:guide id="6" pos="755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92000"/>
            <a:ext cx="10055950" cy="900000"/>
          </a:xfrm>
          <a:prstGeom prst="rect">
            <a:avLst/>
          </a:prstGeom>
        </p:spPr>
        <p:txBody>
          <a:bodyPr vert="horz" lIns="0" tIns="0" rIns="0" bIns="0" rtlCol="0" anchor="t" anchorCtr="0">
            <a:noAutofit/>
          </a:bodyPr>
          <a:lstStyle/>
          <a:p>
            <a:r>
              <a:rPr lang="en-US" noProof="0"/>
              <a:t>Click to edit Master title style</a:t>
            </a:r>
            <a:endParaRPr lang="en-GB" noProof="0"/>
          </a:p>
        </p:txBody>
      </p:sp>
      <p:sp>
        <p:nvSpPr>
          <p:cNvPr id="3" name="Text Placeholder 2"/>
          <p:cNvSpPr>
            <a:spLocks noGrp="1"/>
          </p:cNvSpPr>
          <p:nvPr>
            <p:ph type="body" idx="1"/>
          </p:nvPr>
        </p:nvSpPr>
        <p:spPr>
          <a:xfrm>
            <a:off x="1416050" y="1881187"/>
            <a:ext cx="9359900" cy="4295775"/>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p:cNvSpPr>
            <a:spLocks noGrp="1"/>
          </p:cNvSpPr>
          <p:nvPr>
            <p:ph type="dt" sz="half" idx="2"/>
          </p:nvPr>
        </p:nvSpPr>
        <p:spPr>
          <a:xfrm>
            <a:off x="8610600" y="6356350"/>
            <a:ext cx="2165350" cy="288000"/>
          </a:xfrm>
          <a:prstGeom prst="rect">
            <a:avLst/>
          </a:prstGeom>
        </p:spPr>
        <p:txBody>
          <a:bodyPr vert="horz" lIns="0" tIns="0" rIns="0" bIns="0" rtlCol="0" anchor="t" anchorCtr="0"/>
          <a:lstStyle>
            <a:lvl1pPr algn="r">
              <a:defRPr sz="1200">
                <a:solidFill>
                  <a:schemeClr val="tx1">
                    <a:tint val="75000"/>
                  </a:schemeClr>
                </a:solidFill>
              </a:defRPr>
            </a:lvl1pPr>
          </a:lstStyle>
          <a:p>
            <a:fld id="{27E6C490-1BA8-435E-B051-906088864AE3}" type="datetimeFigureOut">
              <a:rPr lang="en-GB" smtClean="0"/>
              <a:t>20/02/2019</a:t>
            </a:fld>
            <a:endParaRPr lang="en-GB"/>
          </a:p>
        </p:txBody>
      </p:sp>
      <p:sp>
        <p:nvSpPr>
          <p:cNvPr id="5" name="Footer Placeholder 4"/>
          <p:cNvSpPr>
            <a:spLocks noGrp="1"/>
          </p:cNvSpPr>
          <p:nvPr>
            <p:ph type="ftr" sz="quarter" idx="3"/>
          </p:nvPr>
        </p:nvSpPr>
        <p:spPr>
          <a:xfrm>
            <a:off x="4038600" y="6356350"/>
            <a:ext cx="4114800" cy="288000"/>
          </a:xfrm>
          <a:prstGeom prst="rect">
            <a:avLst/>
          </a:prstGeom>
        </p:spPr>
        <p:txBody>
          <a:bodyPr vert="horz" lIns="0" tIns="0" rIns="0" bIns="0" rtlCol="0" anchor="t" anchorCtr="0"/>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1372915" y="6356350"/>
            <a:ext cx="626378" cy="288000"/>
          </a:xfrm>
          <a:prstGeom prst="rect">
            <a:avLst/>
          </a:prstGeom>
        </p:spPr>
        <p:txBody>
          <a:bodyPr vert="horz" lIns="0" tIns="0" rIns="0" bIns="0" rtlCol="0" anchor="t" anchorCtr="0"/>
          <a:lstStyle>
            <a:lvl1pPr algn="r">
              <a:defRPr sz="1200">
                <a:solidFill>
                  <a:schemeClr val="tx1">
                    <a:tint val="75000"/>
                  </a:schemeClr>
                </a:solidFill>
              </a:defRPr>
            </a:lvl1pPr>
          </a:lstStyle>
          <a:p>
            <a:fld id="{EA1A8F14-8CA7-4559-9757-C97ADDEF7DEE}" type="slidenum">
              <a:rPr lang="en-GB" smtClean="0"/>
              <a:t>‹#›</a:t>
            </a:fld>
            <a:endParaRPr lang="en-GB"/>
          </a:p>
        </p:txBody>
      </p:sp>
    </p:spTree>
    <p:extLst>
      <p:ext uri="{BB962C8B-B14F-4D97-AF65-F5344CB8AC3E}">
        <p14:creationId xmlns:p14="http://schemas.microsoft.com/office/powerpoint/2010/main" val="424035965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transition>
    <p:fade/>
  </p:transition>
  <p:txStyles>
    <p:titleStyle>
      <a:lvl1pPr algn="l" defTabSz="914400" rtl="0" eaLnBrk="1" latinLnBrk="0" hangingPunct="1">
        <a:lnSpc>
          <a:spcPct val="90000"/>
        </a:lnSpc>
        <a:spcBef>
          <a:spcPct val="0"/>
        </a:spcBef>
        <a:buNone/>
        <a:defRPr sz="2400" b="1" kern="1200" cap="none" baseline="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1700" kern="1200">
          <a:solidFill>
            <a:schemeClr val="tx2"/>
          </a:solidFill>
          <a:latin typeface="+mn-lt"/>
          <a:ea typeface="+mn-ea"/>
          <a:cs typeface="+mn-cs"/>
        </a:defRPr>
      </a:lvl1pPr>
      <a:lvl2pPr marL="0" indent="0" algn="l" defTabSz="914400" rtl="0" eaLnBrk="1" latinLnBrk="0" hangingPunct="1">
        <a:lnSpc>
          <a:spcPct val="100000"/>
        </a:lnSpc>
        <a:spcBef>
          <a:spcPts val="600"/>
        </a:spcBef>
        <a:spcAft>
          <a:spcPts val="600"/>
        </a:spcAft>
        <a:buFont typeface="Arial" panose="020B0604020202020204" pitchFamily="34" charset="0"/>
        <a:buNone/>
        <a:defRPr sz="1700" b="1" kern="1200">
          <a:solidFill>
            <a:schemeClr val="tx2"/>
          </a:solidFill>
          <a:latin typeface="+mj-lt"/>
          <a:ea typeface="+mn-ea"/>
          <a:cs typeface="+mn-cs"/>
        </a:defRPr>
      </a:lvl2pPr>
      <a:lvl3pPr marL="180975" indent="-180975" algn="l" defTabSz="914400" rtl="0" eaLnBrk="1" latinLnBrk="0" hangingPunct="1">
        <a:lnSpc>
          <a:spcPct val="100000"/>
        </a:lnSpc>
        <a:spcBef>
          <a:spcPts val="0"/>
        </a:spcBef>
        <a:spcAft>
          <a:spcPts val="400"/>
        </a:spcAft>
        <a:buFont typeface="Arial" panose="020B0604020202020204" pitchFamily="34" charset="0"/>
        <a:buChar char="•"/>
        <a:defRPr sz="1700" kern="1200">
          <a:solidFill>
            <a:schemeClr val="tx2"/>
          </a:solidFill>
          <a:latin typeface="+mn-lt"/>
          <a:ea typeface="+mn-ea"/>
          <a:cs typeface="+mn-cs"/>
        </a:defRPr>
      </a:lvl3pPr>
      <a:lvl4pPr marL="355600" indent="-174625" algn="l" defTabSz="914400" rtl="0" eaLnBrk="1" latinLnBrk="0" hangingPunct="1">
        <a:lnSpc>
          <a:spcPct val="100000"/>
        </a:lnSpc>
        <a:spcBef>
          <a:spcPts val="0"/>
        </a:spcBef>
        <a:spcAft>
          <a:spcPts val="400"/>
        </a:spcAft>
        <a:buFont typeface="Calibri" panose="020F0502020204030204" pitchFamily="34" charset="0"/>
        <a:buChar char="–"/>
        <a:defRPr sz="1700" kern="1200">
          <a:solidFill>
            <a:schemeClr val="tx2"/>
          </a:solidFill>
          <a:latin typeface="+mn-lt"/>
          <a:ea typeface="+mn-ea"/>
          <a:cs typeface="+mn-cs"/>
        </a:defRPr>
      </a:lvl4pPr>
      <a:lvl5pPr marL="538163" indent="-182563" algn="l" defTabSz="914400" rtl="0" eaLnBrk="1" latinLnBrk="0" hangingPunct="1">
        <a:lnSpc>
          <a:spcPct val="100000"/>
        </a:lnSpc>
        <a:spcBef>
          <a:spcPts val="0"/>
        </a:spcBef>
        <a:spcAft>
          <a:spcPts val="400"/>
        </a:spcAft>
        <a:buFont typeface="Arial" panose="020B0604020202020204" pitchFamily="34" charset="0"/>
        <a:buChar char="•"/>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23">
          <p15:clr>
            <a:srgbClr val="F26B43"/>
          </p15:clr>
        </p15:guide>
        <p15:guide id="2" pos="892">
          <p15:clr>
            <a:srgbClr val="F26B43"/>
          </p15:clr>
        </p15:guide>
        <p15:guide id="3" pos="6788">
          <p15:clr>
            <a:srgbClr val="F26B43"/>
          </p15:clr>
        </p15:guide>
        <p15:guide id="4" orient="horz" pos="1185">
          <p15:clr>
            <a:srgbClr val="F26B43"/>
          </p15:clr>
        </p15:guide>
        <p15:guide id="5" orient="horz" pos="3884">
          <p15:clr>
            <a:srgbClr val="F26B43"/>
          </p15:clr>
        </p15:guide>
        <p15:guide id="6" pos="755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onf.willhillatlas.com/display/ARCH/Communicating+Technical+Debt"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0365FB-00A1-9148-ACB3-19B95EBA4076}"/>
              </a:ext>
            </a:extLst>
          </p:cNvPr>
          <p:cNvSpPr txBox="1">
            <a:spLocks/>
          </p:cNvSpPr>
          <p:nvPr/>
        </p:nvSpPr>
        <p:spPr bwMode="gray">
          <a:xfrm>
            <a:off x="1416050" y="2663883"/>
            <a:ext cx="7714302" cy="1801258"/>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400" b="1" kern="1200" cap="none" baseline="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rgbClr val="001E5A"/>
                </a:solidFill>
                <a:effectLst/>
                <a:uLnTx/>
                <a:uFillTx/>
                <a:latin typeface="WH Hoxton"/>
                <a:ea typeface="+mj-ea"/>
                <a:cs typeface="+mj-cs"/>
              </a:rPr>
              <a:t>Agile@Scale</a:t>
            </a:r>
            <a:br>
              <a:rPr kumimoji="0" lang="en-GB" sz="4400" b="1" i="0" u="none" strike="noStrike" kern="1200" cap="none" spc="0" normalizeH="0" baseline="0" noProof="0" dirty="0">
                <a:ln>
                  <a:noFill/>
                </a:ln>
                <a:solidFill>
                  <a:srgbClr val="001E5A"/>
                </a:solidFill>
                <a:effectLst/>
                <a:uLnTx/>
                <a:uFillTx/>
                <a:latin typeface="WH Hoxton"/>
                <a:ea typeface="+mj-ea"/>
                <a:cs typeface="+mj-cs"/>
              </a:rPr>
            </a:br>
            <a:r>
              <a:rPr kumimoji="0" lang="en-GB" sz="4400" b="1" i="0" u="none" strike="noStrike" kern="1200" cap="none" spc="0" normalizeH="0" baseline="0" noProof="0" dirty="0">
                <a:ln>
                  <a:noFill/>
                </a:ln>
                <a:solidFill>
                  <a:srgbClr val="001E5A"/>
                </a:solidFill>
                <a:effectLst/>
                <a:uLnTx/>
                <a:uFillTx/>
                <a:latin typeface="WH Hoxton"/>
                <a:ea typeface="+mj-ea"/>
                <a:cs typeface="+mj-cs"/>
              </a:rPr>
              <a:t>KPI Metrics</a:t>
            </a:r>
            <a:br>
              <a:rPr kumimoji="0" lang="en-GB" sz="4400" b="1" i="0" u="none" strike="noStrike" kern="1200" cap="none" spc="0" normalizeH="0" baseline="0" noProof="0" dirty="0">
                <a:ln>
                  <a:noFill/>
                </a:ln>
                <a:solidFill>
                  <a:srgbClr val="001E5A"/>
                </a:solidFill>
                <a:effectLst/>
                <a:uLnTx/>
                <a:uFillTx/>
                <a:latin typeface="WH Hoxton"/>
                <a:ea typeface="+mj-ea"/>
                <a:cs typeface="+mj-cs"/>
              </a:rPr>
            </a:br>
            <a:r>
              <a:rPr kumimoji="0" lang="en-GB" sz="2800" b="1" i="0" u="none" strike="noStrike" kern="1200" cap="none" spc="0" normalizeH="0" baseline="0" noProof="0" dirty="0">
                <a:ln>
                  <a:noFill/>
                </a:ln>
                <a:solidFill>
                  <a:srgbClr val="001E5A"/>
                </a:solidFill>
                <a:effectLst/>
                <a:uLnTx/>
                <a:uFillTx/>
                <a:latin typeface="WH Hoxton"/>
                <a:ea typeface="+mj-ea"/>
                <a:cs typeface="+mj-cs"/>
              </a:rPr>
              <a:t>Explained</a:t>
            </a:r>
            <a:endParaRPr kumimoji="0" lang="en-GB" sz="4400" b="1" i="0" u="none" strike="noStrike" kern="1200" cap="none" spc="0" normalizeH="0" baseline="0" noProof="0" dirty="0">
              <a:ln>
                <a:noFill/>
              </a:ln>
              <a:solidFill>
                <a:srgbClr val="001E5A"/>
              </a:solidFill>
              <a:effectLst/>
              <a:uLnTx/>
              <a:uFillTx/>
              <a:latin typeface="WH Hoxton"/>
              <a:ea typeface="+mj-ea"/>
              <a:cs typeface="+mj-cs"/>
            </a:endParaRPr>
          </a:p>
        </p:txBody>
      </p:sp>
      <p:sp>
        <p:nvSpPr>
          <p:cNvPr id="5" name="Subtitle 2">
            <a:extLst>
              <a:ext uri="{FF2B5EF4-FFF2-40B4-BE49-F238E27FC236}">
                <a16:creationId xmlns:a16="http://schemas.microsoft.com/office/drawing/2014/main" id="{F747D896-D69F-A449-8251-741544FB8DED}"/>
              </a:ext>
            </a:extLst>
          </p:cNvPr>
          <p:cNvSpPr txBox="1">
            <a:spLocks/>
          </p:cNvSpPr>
          <p:nvPr/>
        </p:nvSpPr>
        <p:spPr bwMode="gray">
          <a:xfrm>
            <a:off x="1416050" y="4643472"/>
            <a:ext cx="6300000" cy="180000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100000"/>
              </a:lnSpc>
              <a:spcBef>
                <a:spcPts val="600"/>
              </a:spcBef>
              <a:spcAft>
                <a:spcPts val="600"/>
              </a:spcAft>
              <a:buFont typeface="Arial" panose="020B0604020202020204" pitchFamily="34" charset="0"/>
              <a:buNone/>
              <a:defRPr sz="2000" b="1" kern="1200">
                <a:solidFill>
                  <a:schemeClr val="tx1">
                    <a:tint val="75000"/>
                  </a:schemeClr>
                </a:solidFill>
                <a:latin typeface="+mj-lt"/>
                <a:ea typeface="+mn-ea"/>
                <a:cs typeface="+mn-cs"/>
              </a:defRPr>
            </a:lvl2pPr>
            <a:lvl3pPr marL="91440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0"/>
              </a:spcBef>
              <a:spcAft>
                <a:spcPts val="400"/>
              </a:spcAft>
              <a:buFont typeface="Calibri" panose="020F050202020403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0"/>
              </a:spcBef>
              <a:spcAft>
                <a:spcPts val="4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GB" noProof="0" dirty="0">
                <a:solidFill>
                  <a:srgbClr val="001E5A"/>
                </a:solidFill>
                <a:latin typeface="WH Hoxton"/>
              </a:rPr>
              <a:t>v1</a:t>
            </a:r>
            <a:r>
              <a:rPr kumimoji="0" lang="en-GB" sz="2400" b="0" i="0" u="none" strike="noStrike" kern="1200" cap="none" spc="0" normalizeH="0" baseline="0" noProof="0" dirty="0">
                <a:ln>
                  <a:noFill/>
                </a:ln>
                <a:solidFill>
                  <a:srgbClr val="001E5A"/>
                </a:solidFill>
                <a:effectLst/>
                <a:uLnTx/>
                <a:uFillTx/>
                <a:latin typeface="WH Hoxton"/>
                <a:ea typeface="+mn-ea"/>
                <a:cs typeface="+mn-cs"/>
              </a:rPr>
              <a:t>.5.0</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2400" b="0" i="0" u="none" strike="noStrike" kern="1200" cap="none" spc="0" normalizeH="0" baseline="0" noProof="0" dirty="0">
                <a:ln>
                  <a:noFill/>
                </a:ln>
                <a:solidFill>
                  <a:srgbClr val="001E5A"/>
                </a:solidFill>
                <a:effectLst/>
                <a:uLnTx/>
                <a:uFillTx/>
                <a:latin typeface="WH Hoxton"/>
                <a:ea typeface="+mn-ea"/>
                <a:cs typeface="+mn-cs"/>
              </a:rPr>
              <a:t>February 2019</a:t>
            </a:r>
          </a:p>
        </p:txBody>
      </p:sp>
    </p:spTree>
    <p:extLst>
      <p:ext uri="{BB962C8B-B14F-4D97-AF65-F5344CB8AC3E}">
        <p14:creationId xmlns:p14="http://schemas.microsoft.com/office/powerpoint/2010/main" val="12710761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Integration Flow Time</a:t>
            </a:r>
            <a:br>
              <a:rPr lang="en-GB"/>
            </a:br>
            <a:endParaRPr lang="en-GB"/>
          </a:p>
        </p:txBody>
      </p:sp>
      <p:sp>
        <p:nvSpPr>
          <p:cNvPr id="4" name="Content Placeholder 3"/>
          <p:cNvSpPr>
            <a:spLocks noGrp="1"/>
          </p:cNvSpPr>
          <p:nvPr>
            <p:ph sz="half" idx="1"/>
          </p:nvPr>
        </p:nvSpPr>
        <p:spPr/>
        <p:txBody>
          <a:bodyPr/>
          <a:lstStyle/>
          <a:p>
            <a:r>
              <a:rPr lang="en-GB"/>
              <a:t>When the </a:t>
            </a:r>
            <a:r>
              <a:rPr lang="en-GB" b="1"/>
              <a:t>Local Build and Test</a:t>
            </a:r>
            <a:r>
              <a:rPr lang="en-GB"/>
              <a:t> is complete this is the first stage that teams start to work in </a:t>
            </a:r>
            <a:r>
              <a:rPr lang="en-GB" b="1"/>
              <a:t>environments</a:t>
            </a:r>
            <a:r>
              <a:rPr lang="en-GB"/>
              <a:t> in which they don’t have full control of. They may have a reliance on other service created by another team and on occasions these services fail and may take time for them to be </a:t>
            </a:r>
            <a:r>
              <a:rPr lang="en-GB" b="1"/>
              <a:t>resolved</a:t>
            </a:r>
            <a:r>
              <a:rPr lang="en-GB"/>
              <a:t>.</a:t>
            </a:r>
          </a:p>
          <a:p>
            <a:r>
              <a:rPr lang="en-GB"/>
              <a:t>In measuring the </a:t>
            </a:r>
            <a:r>
              <a:rPr lang="en-GB" b="1"/>
              <a:t>Integration Flow Time</a:t>
            </a:r>
            <a:r>
              <a:rPr lang="en-GB"/>
              <a:t> we are able to track our improvements in the </a:t>
            </a:r>
            <a:r>
              <a:rPr lang="en-GB" b="1"/>
              <a:t>DevOps</a:t>
            </a:r>
            <a:r>
              <a:rPr lang="en-GB"/>
              <a:t> </a:t>
            </a:r>
            <a:r>
              <a:rPr lang="en-GB" b="1"/>
              <a:t>culture</a:t>
            </a:r>
            <a:r>
              <a:rPr lang="en-GB"/>
              <a:t> </a:t>
            </a:r>
            <a:r>
              <a:rPr lang="en-GB" b="1"/>
              <a:t>of teams</a:t>
            </a:r>
            <a:r>
              <a:rPr lang="en-GB"/>
              <a:t>. </a:t>
            </a:r>
          </a:p>
          <a:p>
            <a:r>
              <a:rPr lang="en-GB"/>
              <a:t>In addition with the adoption of </a:t>
            </a:r>
            <a:r>
              <a:rPr lang="en-GB" b="1"/>
              <a:t>AWS</a:t>
            </a:r>
            <a:r>
              <a:rPr lang="en-GB"/>
              <a:t> in teams we should see the reliance on the interactions in teams earlier in the value stream create a </a:t>
            </a:r>
            <a:r>
              <a:rPr lang="en-GB" b="1"/>
              <a:t>stable integration platforms </a:t>
            </a:r>
            <a:r>
              <a:rPr lang="en-GB"/>
              <a:t>for all teams.</a:t>
            </a:r>
          </a:p>
        </p:txBody>
      </p:sp>
      <p:pic>
        <p:nvPicPr>
          <p:cNvPr id="8" name="Picture Placeholder 7"/>
          <p:cNvPicPr>
            <a:picLocks noGrp="1" noChangeAspect="1"/>
          </p:cNvPicPr>
          <p:nvPr>
            <p:ph type="pic" sz="quarter" idx="13"/>
          </p:nvPr>
        </p:nvPicPr>
        <p:blipFill>
          <a:blip r:embed="rId2"/>
          <a:stretch>
            <a:fillRect/>
          </a:stretch>
        </p:blipFill>
        <p:spPr>
          <a:xfrm>
            <a:off x="6096000" y="792000"/>
            <a:ext cx="5249111" cy="6078239"/>
          </a:xfrm>
          <a:prstGeom prst="rect">
            <a:avLst/>
          </a:prstGeom>
        </p:spPr>
      </p:pic>
    </p:spTree>
    <p:extLst>
      <p:ext uri="{BB962C8B-B14F-4D97-AF65-F5344CB8AC3E}">
        <p14:creationId xmlns:p14="http://schemas.microsoft.com/office/powerpoint/2010/main" val="25615618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Deployment Frequency</a:t>
            </a:r>
          </a:p>
        </p:txBody>
      </p:sp>
      <p:sp>
        <p:nvSpPr>
          <p:cNvPr id="4" name="Content Placeholder 3"/>
          <p:cNvSpPr>
            <a:spLocks noGrp="1"/>
          </p:cNvSpPr>
          <p:nvPr>
            <p:ph sz="half" idx="1"/>
          </p:nvPr>
        </p:nvSpPr>
        <p:spPr/>
        <p:txBody>
          <a:bodyPr/>
          <a:lstStyle/>
          <a:p>
            <a:r>
              <a:rPr lang="en-GB" b="1"/>
              <a:t>DevOps</a:t>
            </a:r>
            <a:r>
              <a:rPr lang="en-GB"/>
              <a:t> practices make frequent or continuous delivery possible; large, high-traffic web sites and cloud-based services make it a necessity.  </a:t>
            </a:r>
          </a:p>
          <a:p>
            <a:r>
              <a:rPr lang="en-GB"/>
              <a:t>With </a:t>
            </a:r>
            <a:r>
              <a:rPr lang="en-GB" b="1"/>
              <a:t>fast feedback </a:t>
            </a:r>
            <a:r>
              <a:rPr lang="en-GB"/>
              <a:t>and </a:t>
            </a:r>
            <a:r>
              <a:rPr lang="en-GB" b="1"/>
              <a:t>small-batch</a:t>
            </a:r>
            <a:r>
              <a:rPr lang="en-GB"/>
              <a:t> development, updated software can be deployed every few days, or even several times per day.  </a:t>
            </a:r>
          </a:p>
          <a:p>
            <a:r>
              <a:rPr lang="en-GB"/>
              <a:t>In a </a:t>
            </a:r>
            <a:r>
              <a:rPr lang="en-GB" b="1"/>
              <a:t>DevOps environment</a:t>
            </a:r>
            <a:r>
              <a:rPr lang="en-GB"/>
              <a:t>, deployment </a:t>
            </a:r>
            <a:r>
              <a:rPr lang="en-GB" b="1"/>
              <a:t>frequency</a:t>
            </a:r>
            <a:r>
              <a:rPr lang="en-GB"/>
              <a:t> can be a direct or indirect measure of response time, </a:t>
            </a:r>
            <a:r>
              <a:rPr lang="en-GB" b="1"/>
              <a:t>team cohesiveness</a:t>
            </a:r>
            <a:r>
              <a:rPr lang="en-GB"/>
              <a:t>, </a:t>
            </a:r>
            <a:r>
              <a:rPr lang="en-GB" b="1"/>
              <a:t>developer capabilities</a:t>
            </a:r>
            <a:r>
              <a:rPr lang="en-GB"/>
              <a:t>, development tool effectiveness, and overall </a:t>
            </a:r>
            <a:r>
              <a:rPr lang="en-GB" b="1"/>
              <a:t>DevOps team efficiency</a:t>
            </a:r>
            <a:r>
              <a:rPr lang="en-GB"/>
              <a:t>.</a:t>
            </a:r>
          </a:p>
          <a:p>
            <a:br>
              <a:rPr lang="en-GB"/>
            </a:br>
            <a:endParaRPr lang="en-GB"/>
          </a:p>
        </p:txBody>
      </p:sp>
      <p:pic>
        <p:nvPicPr>
          <p:cNvPr id="1026" name="Picture 2" descr="Image result for Number of releases chart"/>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tretch>
            <a:fillRect/>
          </a:stretch>
        </p:blipFill>
        <p:spPr bwMode="auto">
          <a:xfrm>
            <a:off x="5916050" y="1692054"/>
            <a:ext cx="5732378" cy="442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4437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MTTR (Mean Time To Recovery)</a:t>
            </a:r>
          </a:p>
        </p:txBody>
      </p:sp>
      <p:sp>
        <p:nvSpPr>
          <p:cNvPr id="4" name="Content Placeholder 3"/>
          <p:cNvSpPr>
            <a:spLocks noGrp="1"/>
          </p:cNvSpPr>
          <p:nvPr>
            <p:ph sz="half" idx="1"/>
          </p:nvPr>
        </p:nvSpPr>
        <p:spPr/>
        <p:txBody>
          <a:bodyPr/>
          <a:lstStyle/>
          <a:p>
            <a:r>
              <a:rPr lang="en-GB"/>
              <a:t>This is the time from a </a:t>
            </a:r>
            <a:r>
              <a:rPr lang="en-GB" b="1"/>
              <a:t>failure to recovery </a:t>
            </a:r>
            <a:r>
              <a:rPr lang="en-GB"/>
              <a:t>from that failure.  It’s generally a good measure of </a:t>
            </a:r>
            <a:r>
              <a:rPr lang="en-GB" b="1"/>
              <a:t>team capabilities</a:t>
            </a:r>
            <a:r>
              <a:rPr lang="en-GB"/>
              <a:t>, it should show an overall </a:t>
            </a:r>
            <a:r>
              <a:rPr lang="en-GB" b="1"/>
              <a:t>decrease over time </a:t>
            </a:r>
            <a:r>
              <a:rPr lang="en-GB"/>
              <a:t>(allowing for occasional longer recovery times when the team encounters a technically unfamiliar problem).  </a:t>
            </a:r>
          </a:p>
          <a:p>
            <a:r>
              <a:rPr lang="en-GB" b="1"/>
              <a:t>MTTR</a:t>
            </a:r>
            <a:r>
              <a:rPr lang="en-GB"/>
              <a:t> can also be affected by such things as code (or platform) </a:t>
            </a:r>
            <a:r>
              <a:rPr lang="en-GB" b="1"/>
              <a:t>complexity</a:t>
            </a:r>
            <a:r>
              <a:rPr lang="en-GB"/>
              <a:t>, the number of </a:t>
            </a:r>
            <a:r>
              <a:rPr lang="en-GB" b="1"/>
              <a:t>new features </a:t>
            </a:r>
            <a:r>
              <a:rPr lang="en-GB"/>
              <a:t>being implemented, and changes in the operating environment.</a:t>
            </a:r>
          </a:p>
          <a:p>
            <a:r>
              <a:rPr lang="en-GB"/>
              <a:t>Based on these metrics, the ideal </a:t>
            </a:r>
            <a:r>
              <a:rPr lang="en-GB" b="1"/>
              <a:t>DevOps team</a:t>
            </a:r>
            <a:r>
              <a:rPr lang="en-GB"/>
              <a:t> would </a:t>
            </a:r>
            <a:r>
              <a:rPr lang="en-GB" b="1"/>
              <a:t>produce frequent</a:t>
            </a:r>
            <a:r>
              <a:rPr lang="en-GB"/>
              <a:t>, </a:t>
            </a:r>
            <a:r>
              <a:rPr lang="en-GB" b="1"/>
              <a:t>rapid deployments</a:t>
            </a:r>
            <a:r>
              <a:rPr lang="en-GB"/>
              <a:t> with a </a:t>
            </a:r>
            <a:r>
              <a:rPr lang="en-GB" b="1"/>
              <a:t>low</a:t>
            </a:r>
            <a:r>
              <a:rPr lang="en-GB"/>
              <a:t> (and declining) failure rate and a </a:t>
            </a:r>
            <a:r>
              <a:rPr lang="en-GB" b="1"/>
              <a:t>short</a:t>
            </a:r>
            <a:r>
              <a:rPr lang="en-GB"/>
              <a:t> (and shrinking) recovery time.  </a:t>
            </a:r>
            <a:br>
              <a:rPr lang="en-GB"/>
            </a:br>
            <a:endParaRPr lang="en-GB"/>
          </a:p>
        </p:txBody>
      </p:sp>
      <p:pic>
        <p:nvPicPr>
          <p:cNvPr id="2052" name="Picture 4" descr="Image result for Mean Time To Recovery"/>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tretch>
            <a:fillRect/>
          </a:stretch>
        </p:blipFill>
        <p:spPr bwMode="auto">
          <a:xfrm>
            <a:off x="5916050" y="1881188"/>
            <a:ext cx="5905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5015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Number of Bugs</a:t>
            </a:r>
          </a:p>
        </p:txBody>
      </p:sp>
      <p:sp>
        <p:nvSpPr>
          <p:cNvPr id="4" name="Content Placeholder 3"/>
          <p:cNvSpPr>
            <a:spLocks noGrp="1"/>
          </p:cNvSpPr>
          <p:nvPr>
            <p:ph sz="half" idx="1"/>
          </p:nvPr>
        </p:nvSpPr>
        <p:spPr/>
        <p:txBody>
          <a:bodyPr/>
          <a:lstStyle/>
          <a:p>
            <a:r>
              <a:rPr lang="en-GB"/>
              <a:t>If we’re increasing the speed it takes us to delivery products to the </a:t>
            </a:r>
            <a:r>
              <a:rPr lang="en-GB" b="1"/>
              <a:t>Hands of the Customer </a:t>
            </a:r>
            <a:r>
              <a:rPr lang="en-GB"/>
              <a:t>we have to ensure that the quality of our products doesn’t reduce.</a:t>
            </a:r>
          </a:p>
          <a:p>
            <a:r>
              <a:rPr lang="en-GB"/>
              <a:t>We would like to track the </a:t>
            </a:r>
            <a:r>
              <a:rPr lang="en-GB" b="1"/>
              <a:t>number of bugs</a:t>
            </a:r>
            <a:r>
              <a:rPr lang="en-GB"/>
              <a:t> in our products that </a:t>
            </a:r>
            <a:r>
              <a:rPr lang="en-GB" b="1"/>
              <a:t>haven’t been resolved </a:t>
            </a:r>
            <a:r>
              <a:rPr lang="en-GB"/>
              <a:t>yet.</a:t>
            </a:r>
          </a:p>
          <a:p>
            <a:r>
              <a:rPr lang="en-GB"/>
              <a:t>We understand </a:t>
            </a:r>
            <a:r>
              <a:rPr lang="en-GB" b="1"/>
              <a:t>over time </a:t>
            </a:r>
            <a:r>
              <a:rPr lang="en-GB"/>
              <a:t>there will be a number of bugs that have been open for over </a:t>
            </a:r>
            <a:r>
              <a:rPr lang="en-GB" b="1"/>
              <a:t>6-12 months</a:t>
            </a:r>
            <a:r>
              <a:rPr lang="en-GB"/>
              <a:t>. These would be </a:t>
            </a:r>
            <a:r>
              <a:rPr lang="en-GB" b="1"/>
              <a:t>identified</a:t>
            </a:r>
            <a:r>
              <a:rPr lang="en-GB"/>
              <a:t> and </a:t>
            </a:r>
            <a:r>
              <a:rPr lang="en-GB" b="1"/>
              <a:t>archived</a:t>
            </a:r>
            <a:r>
              <a:rPr lang="en-GB"/>
              <a:t> and this note made on the reporting metrics to indicate the archiving.</a:t>
            </a:r>
          </a:p>
        </p:txBody>
      </p:sp>
      <p:pic>
        <p:nvPicPr>
          <p:cNvPr id="3074" name="Picture 2" descr="Image result for Bug Count"/>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0134" t="30192" r="20134" b="9042"/>
          <a:stretch/>
        </p:blipFill>
        <p:spPr bwMode="auto">
          <a:xfrm>
            <a:off x="6082353" y="792000"/>
            <a:ext cx="5900350" cy="53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4025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Number of Technical Debt</a:t>
            </a:r>
          </a:p>
        </p:txBody>
      </p:sp>
      <p:sp>
        <p:nvSpPr>
          <p:cNvPr id="4" name="Content Placeholder 3"/>
          <p:cNvSpPr>
            <a:spLocks noGrp="1"/>
          </p:cNvSpPr>
          <p:nvPr>
            <p:ph sz="half" idx="1"/>
          </p:nvPr>
        </p:nvSpPr>
        <p:spPr/>
        <p:txBody>
          <a:bodyPr/>
          <a:lstStyle/>
          <a:p>
            <a:r>
              <a:rPr lang="en-GB"/>
              <a:t>Technical Debt is a </a:t>
            </a:r>
            <a:r>
              <a:rPr lang="en-GB" b="1"/>
              <a:t>subjective</a:t>
            </a:r>
            <a:r>
              <a:rPr lang="en-GB"/>
              <a:t> term. </a:t>
            </a:r>
            <a:r>
              <a:rPr lang="en-GB" b="1"/>
              <a:t>William Hill </a:t>
            </a:r>
            <a:r>
              <a:rPr lang="en-GB"/>
              <a:t>has a </a:t>
            </a:r>
            <a:r>
              <a:rPr lang="en-GB" b="1"/>
              <a:t>clear definition </a:t>
            </a:r>
            <a:r>
              <a:rPr lang="en-GB"/>
              <a:t>of this and the link is below.</a:t>
            </a:r>
          </a:p>
          <a:p>
            <a:r>
              <a:rPr lang="en-GB"/>
              <a:t>We require teams to have a </a:t>
            </a:r>
            <a:r>
              <a:rPr lang="en-GB" b="1"/>
              <a:t>honest account </a:t>
            </a:r>
            <a:r>
              <a:rPr lang="en-GB"/>
              <a:t>of their Technical Debt and this can be lack of documentation, out dated versions of components or and not limited to lack of automation testing.</a:t>
            </a:r>
          </a:p>
          <a:p>
            <a:r>
              <a:rPr lang="en-GB"/>
              <a:t>We require teams to </a:t>
            </a:r>
            <a:r>
              <a:rPr lang="en-GB" b="1"/>
              <a:t>raise</a:t>
            </a:r>
            <a:r>
              <a:rPr lang="en-GB"/>
              <a:t> these in their backlogs and work with their </a:t>
            </a:r>
            <a:r>
              <a:rPr lang="en-GB" b="1"/>
              <a:t>product teams </a:t>
            </a:r>
            <a:r>
              <a:rPr lang="en-GB"/>
              <a:t>to prioritise these items to </a:t>
            </a:r>
            <a:r>
              <a:rPr lang="en-GB" b="1"/>
              <a:t>improve the quality </a:t>
            </a:r>
            <a:r>
              <a:rPr lang="en-GB"/>
              <a:t>of our products.</a:t>
            </a:r>
          </a:p>
          <a:p>
            <a:r>
              <a:rPr lang="en-GB"/>
              <a:t>Not paying back </a:t>
            </a:r>
            <a:r>
              <a:rPr lang="en-GB" b="1"/>
              <a:t>Technical Debt</a:t>
            </a:r>
            <a:r>
              <a:rPr lang="en-GB"/>
              <a:t> is like a financial debt, you’ll go bankrupt and need to start again if you don’t service it.</a:t>
            </a:r>
            <a:endParaRPr lang="en-GB" b="1"/>
          </a:p>
        </p:txBody>
      </p:sp>
      <p:sp>
        <p:nvSpPr>
          <p:cNvPr id="3" name="Rectangle 2"/>
          <p:cNvSpPr/>
          <p:nvPr/>
        </p:nvSpPr>
        <p:spPr>
          <a:xfrm>
            <a:off x="1416050" y="6355038"/>
            <a:ext cx="5341527" cy="261610"/>
          </a:xfrm>
          <a:prstGeom prst="rect">
            <a:avLst/>
          </a:prstGeom>
        </p:spPr>
        <p:txBody>
          <a:bodyPr wrap="none">
            <a:spAutoFit/>
          </a:bodyPr>
          <a:lstStyle/>
          <a:p>
            <a:r>
              <a:rPr lang="en-GB" sz="1100">
                <a:solidFill>
                  <a:srgbClr val="172B4D"/>
                </a:solidFill>
                <a:latin typeface="-apple-system"/>
              </a:rPr>
              <a:t>We have a clear definition of Technical Debt here: </a:t>
            </a:r>
            <a:r>
              <a:rPr lang="en-GB" sz="1100" u="sng">
                <a:solidFill>
                  <a:srgbClr val="3B73AF"/>
                </a:solidFill>
                <a:latin typeface="-apple-system"/>
                <a:hlinkClick r:id="rId2"/>
              </a:rPr>
              <a:t>Communicating Technical Debt</a:t>
            </a:r>
            <a:r>
              <a:rPr lang="en-GB" sz="1100">
                <a:solidFill>
                  <a:srgbClr val="172B4D"/>
                </a:solidFill>
                <a:latin typeface="-apple-system"/>
              </a:rPr>
              <a:t> </a:t>
            </a:r>
            <a:endParaRPr lang="en-GB" sz="1100"/>
          </a:p>
        </p:txBody>
      </p:sp>
      <p:pic>
        <p:nvPicPr>
          <p:cNvPr id="9" name="Picture 4" descr="Image result for Technical Debt"/>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13882" b="13882"/>
          <a:stretch>
            <a:fillRect/>
          </a:stretch>
        </p:blipFill>
        <p:spPr bwMode="auto">
          <a:xfrm>
            <a:off x="6898105" y="731842"/>
            <a:ext cx="4737298" cy="53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7576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CFR (Change Failure Rate)</a:t>
            </a:r>
          </a:p>
        </p:txBody>
      </p:sp>
      <p:sp>
        <p:nvSpPr>
          <p:cNvPr id="4" name="Content Placeholder 3"/>
          <p:cNvSpPr>
            <a:spLocks noGrp="1"/>
          </p:cNvSpPr>
          <p:nvPr>
            <p:ph sz="half" idx="1"/>
          </p:nvPr>
        </p:nvSpPr>
        <p:spPr/>
        <p:txBody>
          <a:bodyPr vert="horz" lIns="0" tIns="0" rIns="0" bIns="0" rtlCol="0" anchor="t">
            <a:noAutofit/>
          </a:bodyPr>
          <a:lstStyle/>
          <a:p>
            <a:r>
              <a:rPr lang="en-GB"/>
              <a:t>One of the main goals of </a:t>
            </a:r>
            <a:r>
              <a:rPr lang="en-GB" b="1"/>
              <a:t>DevOps</a:t>
            </a:r>
            <a:r>
              <a:rPr lang="en-GB"/>
              <a:t> is to turn rapid, </a:t>
            </a:r>
            <a:r>
              <a:rPr lang="en-GB" b="1"/>
              <a:t>frequent deployments </a:t>
            </a:r>
            <a:r>
              <a:rPr lang="en-GB"/>
              <a:t>into an </a:t>
            </a:r>
            <a:r>
              <a:rPr lang="en-GB" b="1"/>
              <a:t>everyday</a:t>
            </a:r>
            <a:r>
              <a:rPr lang="en-GB"/>
              <a:t> affair.  </a:t>
            </a:r>
          </a:p>
          <a:p>
            <a:r>
              <a:rPr lang="en-GB"/>
              <a:t>Needless to say, in order for such deployments to have value, the </a:t>
            </a:r>
            <a:r>
              <a:rPr lang="en-GB" b="1"/>
              <a:t>failure rate must be low</a:t>
            </a:r>
            <a:r>
              <a:rPr lang="en-GB"/>
              <a:t>.  It should, in fact, </a:t>
            </a:r>
            <a:r>
              <a:rPr lang="en-GB" b="1"/>
              <a:t>decrease over time</a:t>
            </a:r>
            <a:r>
              <a:rPr lang="en-GB"/>
              <a:t>, as the experience and capabilities of the </a:t>
            </a:r>
            <a:r>
              <a:rPr lang="en-GB" b="1"/>
              <a:t>DevOps teams</a:t>
            </a:r>
            <a:r>
              <a:rPr lang="en-GB"/>
              <a:t> increase.  </a:t>
            </a:r>
          </a:p>
          <a:p>
            <a:r>
              <a:rPr lang="en-GB"/>
              <a:t>An increasing failure rate, or one that is high and does not go down over time, is a good indication of </a:t>
            </a:r>
            <a:r>
              <a:rPr lang="en-GB" b="1"/>
              <a:t>problems</a:t>
            </a:r>
            <a:r>
              <a:rPr lang="en-GB"/>
              <a:t> in the </a:t>
            </a:r>
            <a:r>
              <a:rPr lang="en-GB" b="1"/>
              <a:t>overall DevOps process</a:t>
            </a:r>
            <a:r>
              <a:rPr lang="en-GB"/>
              <a:t>.</a:t>
            </a:r>
          </a:p>
        </p:txBody>
      </p:sp>
      <p:pic>
        <p:nvPicPr>
          <p:cNvPr id="3" name="Picture Placeholder 2" descr="Writing the Disaster: Babbage and the Black Box – The ..."/>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769" b="15769"/>
          <a:stretch>
            <a:fillRect/>
          </a:stretch>
        </p:blipFill>
        <p:spPr/>
      </p:pic>
    </p:spTree>
    <p:extLst>
      <p:ext uri="{BB962C8B-B14F-4D97-AF65-F5344CB8AC3E}">
        <p14:creationId xmlns:p14="http://schemas.microsoft.com/office/powerpoint/2010/main" val="13351219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Dashboards</a:t>
            </a:r>
          </a:p>
        </p:txBody>
      </p:sp>
      <p:pic>
        <p:nvPicPr>
          <p:cNvPr id="1026" name="Picture 2" descr="C:\Users\kmccabe\AppData\Local\Temp\SNAGHTML951f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1304433"/>
            <a:ext cx="7089604" cy="28237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kmccabe\AppData\Local\Temp\SNAGHTML955f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802" y="2708785"/>
            <a:ext cx="7089604" cy="32157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kmccabe\AppData\Local\Temp\SNAGHTML957b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890" y="4991086"/>
            <a:ext cx="7089604" cy="186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7366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p:cNvSpPr/>
          <p:nvPr/>
        </p:nvSpPr>
        <p:spPr>
          <a:xfrm>
            <a:off x="1409532" y="154217"/>
            <a:ext cx="3305177" cy="1383142"/>
          </a:xfrm>
          <a:prstGeom prst="rect">
            <a:avLst/>
          </a:prstGeom>
          <a:solidFill>
            <a:schemeClr val="accent3"/>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700">
              <a:solidFill>
                <a:schemeClr val="tx2"/>
              </a:solidFill>
            </a:endParaRPr>
          </a:p>
        </p:txBody>
      </p:sp>
      <p:sp>
        <p:nvSpPr>
          <p:cNvPr id="21" name="Rectangle 20"/>
          <p:cNvSpPr/>
          <p:nvPr/>
        </p:nvSpPr>
        <p:spPr>
          <a:xfrm>
            <a:off x="1409532" y="1537358"/>
            <a:ext cx="3305177" cy="1332816"/>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700">
              <a:solidFill>
                <a:schemeClr val="tx2"/>
              </a:solidFill>
            </a:endParaRPr>
          </a:p>
        </p:txBody>
      </p:sp>
      <p:sp>
        <p:nvSpPr>
          <p:cNvPr id="22" name="Rectangle 21"/>
          <p:cNvSpPr/>
          <p:nvPr/>
        </p:nvSpPr>
        <p:spPr>
          <a:xfrm>
            <a:off x="1409532" y="2867583"/>
            <a:ext cx="3305177" cy="1780339"/>
          </a:xfrm>
          <a:prstGeom prst="rect">
            <a:avLst/>
          </a:prstGeom>
          <a:solidFill>
            <a:schemeClr val="accent3"/>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700">
              <a:solidFill>
                <a:schemeClr val="tx2"/>
              </a:solidFill>
            </a:endParaRPr>
          </a:p>
        </p:txBody>
      </p:sp>
      <p:sp>
        <p:nvSpPr>
          <p:cNvPr id="23" name="Rectangle 22"/>
          <p:cNvSpPr/>
          <p:nvPr/>
        </p:nvSpPr>
        <p:spPr>
          <a:xfrm>
            <a:off x="1409532" y="4647922"/>
            <a:ext cx="3305177" cy="1421362"/>
          </a:xfrm>
          <a:prstGeom prst="rect">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1700">
              <a:solidFill>
                <a:schemeClr val="tx2"/>
              </a:solidFill>
            </a:endParaRPr>
          </a:p>
        </p:txBody>
      </p:sp>
      <p:sp>
        <p:nvSpPr>
          <p:cNvPr id="2" name="Freeform 77"/>
          <p:cNvSpPr>
            <a:spLocks noChangeAspect="1" noEditPoints="1"/>
          </p:cNvSpPr>
          <p:nvPr/>
        </p:nvSpPr>
        <p:spPr bwMode="auto">
          <a:xfrm>
            <a:off x="476450" y="154216"/>
            <a:ext cx="464270" cy="441058"/>
          </a:xfrm>
          <a:custGeom>
            <a:avLst/>
            <a:gdLst>
              <a:gd name="T0" fmla="*/ 843 w 843"/>
              <a:gd name="T1" fmla="*/ 801 h 801"/>
              <a:gd name="T2" fmla="*/ 0 w 843"/>
              <a:gd name="T3" fmla="*/ 801 h 801"/>
              <a:gd name="T4" fmla="*/ 0 w 843"/>
              <a:gd name="T5" fmla="*/ 717 h 801"/>
              <a:gd name="T6" fmla="*/ 843 w 843"/>
              <a:gd name="T7" fmla="*/ 717 h 801"/>
              <a:gd name="T8" fmla="*/ 843 w 843"/>
              <a:gd name="T9" fmla="*/ 801 h 801"/>
              <a:gd name="T10" fmla="*/ 605 w 843"/>
              <a:gd name="T11" fmla="*/ 223 h 801"/>
              <a:gd name="T12" fmla="*/ 463 w 843"/>
              <a:gd name="T13" fmla="*/ 131 h 801"/>
              <a:gd name="T14" fmla="*/ 211 w 843"/>
              <a:gd name="T15" fmla="*/ 520 h 801"/>
              <a:gd name="T16" fmla="*/ 211 w 843"/>
              <a:gd name="T17" fmla="*/ 674 h 801"/>
              <a:gd name="T18" fmla="*/ 352 w 843"/>
              <a:gd name="T19" fmla="*/ 611 h 801"/>
              <a:gd name="T20" fmla="*/ 605 w 843"/>
              <a:gd name="T21" fmla="*/ 223 h 801"/>
              <a:gd name="T22" fmla="*/ 674 w 843"/>
              <a:gd name="T23" fmla="*/ 117 h 801"/>
              <a:gd name="T24" fmla="*/ 661 w 843"/>
              <a:gd name="T25" fmla="*/ 58 h 801"/>
              <a:gd name="T26" fmla="*/ 591 w 843"/>
              <a:gd name="T27" fmla="*/ 12 h 801"/>
              <a:gd name="T28" fmla="*/ 532 w 843"/>
              <a:gd name="T29" fmla="*/ 25 h 801"/>
              <a:gd name="T30" fmla="*/ 486 w 843"/>
              <a:gd name="T31" fmla="*/ 95 h 801"/>
              <a:gd name="T32" fmla="*/ 628 w 843"/>
              <a:gd name="T33" fmla="*/ 187 h 801"/>
              <a:gd name="T34" fmla="*/ 674 w 843"/>
              <a:gd name="T35" fmla="*/ 117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3" h="801">
                <a:moveTo>
                  <a:pt x="843" y="801"/>
                </a:moveTo>
                <a:cubicBezTo>
                  <a:pt x="0" y="801"/>
                  <a:pt x="0" y="801"/>
                  <a:pt x="0" y="801"/>
                </a:cubicBezTo>
                <a:cubicBezTo>
                  <a:pt x="0" y="717"/>
                  <a:pt x="0" y="717"/>
                  <a:pt x="0" y="717"/>
                </a:cubicBezTo>
                <a:cubicBezTo>
                  <a:pt x="843" y="717"/>
                  <a:pt x="843" y="717"/>
                  <a:pt x="843" y="717"/>
                </a:cubicBezTo>
                <a:lnTo>
                  <a:pt x="843" y="801"/>
                </a:lnTo>
                <a:close/>
                <a:moveTo>
                  <a:pt x="605" y="223"/>
                </a:moveTo>
                <a:cubicBezTo>
                  <a:pt x="463" y="131"/>
                  <a:pt x="463" y="131"/>
                  <a:pt x="463" y="131"/>
                </a:cubicBezTo>
                <a:cubicBezTo>
                  <a:pt x="211" y="520"/>
                  <a:pt x="211" y="520"/>
                  <a:pt x="211" y="520"/>
                </a:cubicBezTo>
                <a:cubicBezTo>
                  <a:pt x="211" y="674"/>
                  <a:pt x="211" y="674"/>
                  <a:pt x="211" y="674"/>
                </a:cubicBezTo>
                <a:cubicBezTo>
                  <a:pt x="352" y="611"/>
                  <a:pt x="352" y="611"/>
                  <a:pt x="352" y="611"/>
                </a:cubicBezTo>
                <a:lnTo>
                  <a:pt x="605" y="223"/>
                </a:lnTo>
                <a:close/>
                <a:moveTo>
                  <a:pt x="674" y="117"/>
                </a:moveTo>
                <a:cubicBezTo>
                  <a:pt x="686" y="97"/>
                  <a:pt x="681" y="71"/>
                  <a:pt x="661" y="58"/>
                </a:cubicBezTo>
                <a:cubicBezTo>
                  <a:pt x="591" y="12"/>
                  <a:pt x="591" y="12"/>
                  <a:pt x="591" y="12"/>
                </a:cubicBezTo>
                <a:cubicBezTo>
                  <a:pt x="571" y="0"/>
                  <a:pt x="545" y="5"/>
                  <a:pt x="532" y="25"/>
                </a:cubicBezTo>
                <a:cubicBezTo>
                  <a:pt x="486" y="95"/>
                  <a:pt x="486" y="95"/>
                  <a:pt x="486" y="95"/>
                </a:cubicBezTo>
                <a:cubicBezTo>
                  <a:pt x="628" y="187"/>
                  <a:pt x="628" y="187"/>
                  <a:pt x="628" y="187"/>
                </a:cubicBezTo>
                <a:lnTo>
                  <a:pt x="674" y="117"/>
                </a:lnTo>
                <a:close/>
              </a:path>
            </a:pathLst>
          </a:custGeom>
          <a:solidFill>
            <a:srgbClr val="0014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 name="Freeform 57"/>
          <p:cNvSpPr>
            <a:spLocks noChangeAspect="1" noEditPoints="1"/>
          </p:cNvSpPr>
          <p:nvPr/>
        </p:nvSpPr>
        <p:spPr bwMode="auto">
          <a:xfrm>
            <a:off x="476450" y="5588104"/>
            <a:ext cx="465635" cy="439692"/>
          </a:xfrm>
          <a:custGeom>
            <a:avLst/>
            <a:gdLst>
              <a:gd name="T0" fmla="*/ 365 w 730"/>
              <a:gd name="T1" fmla="*/ 401 h 691"/>
              <a:gd name="T2" fmla="*/ 511 w 730"/>
              <a:gd name="T3" fmla="*/ 200 h 691"/>
              <a:gd name="T4" fmla="*/ 365 w 730"/>
              <a:gd name="T5" fmla="*/ 0 h 691"/>
              <a:gd name="T6" fmla="*/ 219 w 730"/>
              <a:gd name="T7" fmla="*/ 200 h 691"/>
              <a:gd name="T8" fmla="*/ 365 w 730"/>
              <a:gd name="T9" fmla="*/ 401 h 691"/>
              <a:gd name="T10" fmla="*/ 644 w 730"/>
              <a:gd name="T11" fmla="*/ 543 h 691"/>
              <a:gd name="T12" fmla="*/ 492 w 730"/>
              <a:gd name="T13" fmla="*/ 475 h 691"/>
              <a:gd name="T14" fmla="*/ 365 w 730"/>
              <a:gd name="T15" fmla="*/ 510 h 691"/>
              <a:gd name="T16" fmla="*/ 238 w 730"/>
              <a:gd name="T17" fmla="*/ 475 h 691"/>
              <a:gd name="T18" fmla="*/ 86 w 730"/>
              <a:gd name="T19" fmla="*/ 543 h 691"/>
              <a:gd name="T20" fmla="*/ 0 w 730"/>
              <a:gd name="T21" fmla="*/ 676 h 691"/>
              <a:gd name="T22" fmla="*/ 0 w 730"/>
              <a:gd name="T23" fmla="*/ 691 h 691"/>
              <a:gd name="T24" fmla="*/ 730 w 730"/>
              <a:gd name="T25" fmla="*/ 691 h 691"/>
              <a:gd name="T26" fmla="*/ 730 w 730"/>
              <a:gd name="T27" fmla="*/ 676 h 691"/>
              <a:gd name="T28" fmla="*/ 644 w 730"/>
              <a:gd name="T29" fmla="*/ 543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0" h="691">
                <a:moveTo>
                  <a:pt x="365" y="401"/>
                </a:moveTo>
                <a:cubicBezTo>
                  <a:pt x="454" y="401"/>
                  <a:pt x="511" y="334"/>
                  <a:pt x="511" y="200"/>
                </a:cubicBezTo>
                <a:cubicBezTo>
                  <a:pt x="511" y="66"/>
                  <a:pt x="454" y="0"/>
                  <a:pt x="365" y="0"/>
                </a:cubicBezTo>
                <a:cubicBezTo>
                  <a:pt x="276" y="0"/>
                  <a:pt x="219" y="66"/>
                  <a:pt x="219" y="200"/>
                </a:cubicBezTo>
                <a:cubicBezTo>
                  <a:pt x="219" y="334"/>
                  <a:pt x="276" y="401"/>
                  <a:pt x="365" y="401"/>
                </a:cubicBezTo>
                <a:moveTo>
                  <a:pt x="644" y="543"/>
                </a:moveTo>
                <a:cubicBezTo>
                  <a:pt x="492" y="475"/>
                  <a:pt x="492" y="475"/>
                  <a:pt x="492" y="475"/>
                </a:cubicBezTo>
                <a:cubicBezTo>
                  <a:pt x="452" y="499"/>
                  <a:pt x="407" y="510"/>
                  <a:pt x="365" y="510"/>
                </a:cubicBezTo>
                <a:cubicBezTo>
                  <a:pt x="323" y="510"/>
                  <a:pt x="278" y="499"/>
                  <a:pt x="238" y="475"/>
                </a:cubicBezTo>
                <a:cubicBezTo>
                  <a:pt x="86" y="543"/>
                  <a:pt x="86" y="543"/>
                  <a:pt x="86" y="543"/>
                </a:cubicBezTo>
                <a:cubicBezTo>
                  <a:pt x="34" y="567"/>
                  <a:pt x="0" y="619"/>
                  <a:pt x="0" y="676"/>
                </a:cubicBezTo>
                <a:cubicBezTo>
                  <a:pt x="0" y="691"/>
                  <a:pt x="0" y="691"/>
                  <a:pt x="0" y="691"/>
                </a:cubicBezTo>
                <a:cubicBezTo>
                  <a:pt x="730" y="691"/>
                  <a:pt x="730" y="691"/>
                  <a:pt x="730" y="691"/>
                </a:cubicBezTo>
                <a:cubicBezTo>
                  <a:pt x="730" y="676"/>
                  <a:pt x="730" y="676"/>
                  <a:pt x="730" y="676"/>
                </a:cubicBezTo>
                <a:cubicBezTo>
                  <a:pt x="730" y="619"/>
                  <a:pt x="696" y="567"/>
                  <a:pt x="644" y="543"/>
                </a:cubicBezTo>
              </a:path>
            </a:pathLst>
          </a:custGeom>
          <a:solidFill>
            <a:srgbClr val="0014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 name="TextBox 3"/>
          <p:cNvSpPr txBox="1"/>
          <p:nvPr/>
        </p:nvSpPr>
        <p:spPr>
          <a:xfrm>
            <a:off x="1468628" y="190079"/>
            <a:ext cx="630543" cy="369332"/>
          </a:xfrm>
          <a:prstGeom prst="rect">
            <a:avLst/>
          </a:prstGeom>
          <a:noFill/>
        </p:spPr>
        <p:txBody>
          <a:bodyPr wrap="none" lIns="0" tIns="0" rIns="0" bIns="0" rtlCol="0">
            <a:spAutoFit/>
          </a:bodyPr>
          <a:lstStyle/>
          <a:p>
            <a:r>
              <a:rPr lang="en-GB" sz="2400" b="1">
                <a:solidFill>
                  <a:schemeClr val="tx2"/>
                </a:solidFill>
              </a:rPr>
              <a:t>Idea</a:t>
            </a:r>
          </a:p>
        </p:txBody>
      </p:sp>
      <p:sp>
        <p:nvSpPr>
          <p:cNvPr id="5" name="TextBox 4"/>
          <p:cNvSpPr txBox="1"/>
          <p:nvPr/>
        </p:nvSpPr>
        <p:spPr>
          <a:xfrm>
            <a:off x="1468628" y="5623284"/>
            <a:ext cx="3246081" cy="369332"/>
          </a:xfrm>
          <a:prstGeom prst="rect">
            <a:avLst/>
          </a:prstGeom>
          <a:noFill/>
        </p:spPr>
        <p:txBody>
          <a:bodyPr wrap="none" lIns="0" tIns="0" rIns="0" bIns="0" rtlCol="0">
            <a:spAutoFit/>
          </a:bodyPr>
          <a:lstStyle/>
          <a:p>
            <a:r>
              <a:rPr lang="en-GB" sz="2400" b="1">
                <a:solidFill>
                  <a:schemeClr val="tx2"/>
                </a:solidFill>
              </a:rPr>
              <a:t>Hands of the customer</a:t>
            </a:r>
          </a:p>
        </p:txBody>
      </p:sp>
      <p:sp>
        <p:nvSpPr>
          <p:cNvPr id="6" name="TextBox 5"/>
          <p:cNvSpPr txBox="1"/>
          <p:nvPr/>
        </p:nvSpPr>
        <p:spPr>
          <a:xfrm>
            <a:off x="1468628" y="741591"/>
            <a:ext cx="2375650" cy="261610"/>
          </a:xfrm>
          <a:prstGeom prst="rect">
            <a:avLst/>
          </a:prstGeom>
          <a:noFill/>
        </p:spPr>
        <p:txBody>
          <a:bodyPr wrap="none" lIns="0" tIns="0" rIns="0" bIns="0" rtlCol="0">
            <a:spAutoFit/>
          </a:bodyPr>
          <a:lstStyle/>
          <a:p>
            <a:r>
              <a:rPr lang="en-GB" sz="1700">
                <a:solidFill>
                  <a:schemeClr val="tx2"/>
                </a:solidFill>
              </a:rPr>
              <a:t>Ready for Delivery Team</a:t>
            </a:r>
          </a:p>
        </p:txBody>
      </p:sp>
      <p:sp>
        <p:nvSpPr>
          <p:cNvPr id="8" name="TextBox 7"/>
          <p:cNvSpPr txBox="1"/>
          <p:nvPr/>
        </p:nvSpPr>
        <p:spPr>
          <a:xfrm>
            <a:off x="1468628" y="1185381"/>
            <a:ext cx="3098605" cy="261610"/>
          </a:xfrm>
          <a:prstGeom prst="rect">
            <a:avLst/>
          </a:prstGeom>
          <a:noFill/>
        </p:spPr>
        <p:txBody>
          <a:bodyPr wrap="none" lIns="0" tIns="0" rIns="0" bIns="0" rtlCol="0">
            <a:spAutoFit/>
          </a:bodyPr>
          <a:lstStyle/>
          <a:p>
            <a:r>
              <a:rPr lang="en-GB" sz="1700">
                <a:solidFill>
                  <a:schemeClr val="tx2"/>
                </a:solidFill>
              </a:rPr>
              <a:t>Selected by PO for work to start</a:t>
            </a:r>
          </a:p>
        </p:txBody>
      </p:sp>
      <p:sp>
        <p:nvSpPr>
          <p:cNvPr id="9" name="TextBox 8"/>
          <p:cNvSpPr txBox="1"/>
          <p:nvPr/>
        </p:nvSpPr>
        <p:spPr>
          <a:xfrm>
            <a:off x="1468628" y="1629171"/>
            <a:ext cx="1452321" cy="261610"/>
          </a:xfrm>
          <a:prstGeom prst="rect">
            <a:avLst/>
          </a:prstGeom>
          <a:noFill/>
        </p:spPr>
        <p:txBody>
          <a:bodyPr wrap="none" lIns="0" tIns="0" rIns="0" bIns="0" rtlCol="0">
            <a:spAutoFit/>
          </a:bodyPr>
          <a:lstStyle/>
          <a:p>
            <a:r>
              <a:rPr lang="en-GB" sz="1700">
                <a:solidFill>
                  <a:schemeClr val="tx2"/>
                </a:solidFill>
              </a:rPr>
              <a:t>Analysis Starts</a:t>
            </a:r>
          </a:p>
        </p:txBody>
      </p:sp>
      <p:sp>
        <p:nvSpPr>
          <p:cNvPr id="10" name="TextBox 9"/>
          <p:cNvSpPr txBox="1"/>
          <p:nvPr/>
        </p:nvSpPr>
        <p:spPr>
          <a:xfrm>
            <a:off x="1468628" y="2072961"/>
            <a:ext cx="1792157" cy="261610"/>
          </a:xfrm>
          <a:prstGeom prst="rect">
            <a:avLst/>
          </a:prstGeom>
          <a:noFill/>
        </p:spPr>
        <p:txBody>
          <a:bodyPr wrap="none" lIns="0" tIns="0" rIns="0" bIns="0" rtlCol="0">
            <a:spAutoFit/>
          </a:bodyPr>
          <a:lstStyle/>
          <a:p>
            <a:r>
              <a:rPr lang="en-GB" sz="1700">
                <a:solidFill>
                  <a:schemeClr val="tx2"/>
                </a:solidFill>
              </a:rPr>
              <a:t>Analysis 3 Amigos</a:t>
            </a:r>
          </a:p>
        </p:txBody>
      </p:sp>
      <p:sp>
        <p:nvSpPr>
          <p:cNvPr id="11" name="TextBox 10"/>
          <p:cNvSpPr txBox="1"/>
          <p:nvPr/>
        </p:nvSpPr>
        <p:spPr>
          <a:xfrm>
            <a:off x="1468628" y="2516751"/>
            <a:ext cx="2370842" cy="261610"/>
          </a:xfrm>
          <a:prstGeom prst="rect">
            <a:avLst/>
          </a:prstGeom>
          <a:noFill/>
        </p:spPr>
        <p:txBody>
          <a:bodyPr wrap="none" lIns="0" tIns="0" rIns="0" bIns="0" rtlCol="0">
            <a:spAutoFit/>
          </a:bodyPr>
          <a:lstStyle/>
          <a:p>
            <a:r>
              <a:rPr lang="en-GB" sz="1700">
                <a:solidFill>
                  <a:schemeClr val="tx2"/>
                </a:solidFill>
              </a:rPr>
              <a:t>Ready for Development</a:t>
            </a:r>
          </a:p>
        </p:txBody>
      </p:sp>
      <p:sp>
        <p:nvSpPr>
          <p:cNvPr id="12" name="TextBox 11"/>
          <p:cNvSpPr txBox="1"/>
          <p:nvPr/>
        </p:nvSpPr>
        <p:spPr>
          <a:xfrm>
            <a:off x="1468628" y="2960541"/>
            <a:ext cx="2095125" cy="261610"/>
          </a:xfrm>
          <a:prstGeom prst="rect">
            <a:avLst/>
          </a:prstGeom>
          <a:solidFill>
            <a:schemeClr val="accent3"/>
          </a:solidFill>
        </p:spPr>
        <p:txBody>
          <a:bodyPr wrap="square" lIns="0" tIns="0" rIns="0" bIns="0" rtlCol="0">
            <a:spAutoFit/>
          </a:bodyPr>
          <a:lstStyle/>
          <a:p>
            <a:r>
              <a:rPr lang="en-GB" sz="1700">
                <a:solidFill>
                  <a:schemeClr val="tx2"/>
                </a:solidFill>
              </a:rPr>
              <a:t>Development Started</a:t>
            </a:r>
          </a:p>
        </p:txBody>
      </p:sp>
      <p:sp>
        <p:nvSpPr>
          <p:cNvPr id="13" name="TextBox 12"/>
          <p:cNvSpPr txBox="1"/>
          <p:nvPr/>
        </p:nvSpPr>
        <p:spPr>
          <a:xfrm>
            <a:off x="1468627" y="3404331"/>
            <a:ext cx="2268250" cy="261610"/>
          </a:xfrm>
          <a:prstGeom prst="rect">
            <a:avLst/>
          </a:prstGeom>
          <a:solidFill>
            <a:schemeClr val="accent3"/>
          </a:solidFill>
        </p:spPr>
        <p:txBody>
          <a:bodyPr wrap="none" lIns="0" tIns="0" rIns="0" bIns="0" rtlCol="0">
            <a:spAutoFit/>
          </a:bodyPr>
          <a:lstStyle/>
          <a:p>
            <a:r>
              <a:rPr lang="en-GB" sz="1700">
                <a:solidFill>
                  <a:schemeClr val="tx2"/>
                </a:solidFill>
              </a:rPr>
              <a:t>Ready for Local Testing</a:t>
            </a:r>
          </a:p>
        </p:txBody>
      </p:sp>
      <p:sp>
        <p:nvSpPr>
          <p:cNvPr id="14" name="TextBox 13"/>
          <p:cNvSpPr txBox="1"/>
          <p:nvPr/>
        </p:nvSpPr>
        <p:spPr>
          <a:xfrm>
            <a:off x="1468627" y="3848121"/>
            <a:ext cx="2069477" cy="261610"/>
          </a:xfrm>
          <a:prstGeom prst="rect">
            <a:avLst/>
          </a:prstGeom>
          <a:solidFill>
            <a:schemeClr val="accent3"/>
          </a:solidFill>
        </p:spPr>
        <p:txBody>
          <a:bodyPr wrap="none" lIns="0" tIns="0" rIns="0" bIns="0" rtlCol="0">
            <a:spAutoFit/>
          </a:bodyPr>
          <a:lstStyle/>
          <a:p>
            <a:r>
              <a:rPr lang="en-GB" sz="1700">
                <a:solidFill>
                  <a:schemeClr val="tx2"/>
                </a:solidFill>
              </a:rPr>
              <a:t>Local Testing Started</a:t>
            </a:r>
          </a:p>
        </p:txBody>
      </p:sp>
      <p:sp>
        <p:nvSpPr>
          <p:cNvPr id="15" name="TextBox 14"/>
          <p:cNvSpPr txBox="1"/>
          <p:nvPr/>
        </p:nvSpPr>
        <p:spPr>
          <a:xfrm>
            <a:off x="1481451" y="4291911"/>
            <a:ext cx="2071080" cy="261610"/>
          </a:xfrm>
          <a:prstGeom prst="rect">
            <a:avLst/>
          </a:prstGeom>
          <a:solidFill>
            <a:schemeClr val="accent3"/>
          </a:solidFill>
        </p:spPr>
        <p:txBody>
          <a:bodyPr wrap="none" lIns="0" tIns="0" rIns="0" bIns="0" rtlCol="0">
            <a:spAutoFit/>
          </a:bodyPr>
          <a:lstStyle/>
          <a:p>
            <a:r>
              <a:rPr lang="en-GB" sz="1700">
                <a:solidFill>
                  <a:schemeClr val="tx2"/>
                </a:solidFill>
              </a:rPr>
              <a:t>Ready for Integration</a:t>
            </a:r>
          </a:p>
        </p:txBody>
      </p:sp>
      <p:sp>
        <p:nvSpPr>
          <p:cNvPr id="17" name="TextBox 16"/>
          <p:cNvSpPr txBox="1"/>
          <p:nvPr/>
        </p:nvSpPr>
        <p:spPr>
          <a:xfrm>
            <a:off x="1468627" y="4735701"/>
            <a:ext cx="1872307" cy="261610"/>
          </a:xfrm>
          <a:prstGeom prst="rect">
            <a:avLst/>
          </a:prstGeom>
          <a:noFill/>
        </p:spPr>
        <p:txBody>
          <a:bodyPr wrap="none" lIns="0" tIns="0" rIns="0" bIns="0" rtlCol="0">
            <a:spAutoFit/>
          </a:bodyPr>
          <a:lstStyle/>
          <a:p>
            <a:r>
              <a:rPr lang="en-GB" sz="1700">
                <a:solidFill>
                  <a:schemeClr val="tx2"/>
                </a:solidFill>
              </a:rPr>
              <a:t>Integration Started</a:t>
            </a:r>
          </a:p>
        </p:txBody>
      </p:sp>
      <p:sp>
        <p:nvSpPr>
          <p:cNvPr id="19" name="TextBox 18"/>
          <p:cNvSpPr txBox="1"/>
          <p:nvPr/>
        </p:nvSpPr>
        <p:spPr>
          <a:xfrm>
            <a:off x="1481451" y="5179491"/>
            <a:ext cx="2061462" cy="261610"/>
          </a:xfrm>
          <a:prstGeom prst="rect">
            <a:avLst/>
          </a:prstGeom>
          <a:noFill/>
        </p:spPr>
        <p:txBody>
          <a:bodyPr wrap="none" lIns="0" tIns="0" rIns="0" bIns="0" rtlCol="0">
            <a:spAutoFit/>
          </a:bodyPr>
          <a:lstStyle/>
          <a:p>
            <a:r>
              <a:rPr lang="en-GB" sz="1700">
                <a:solidFill>
                  <a:schemeClr val="tx2"/>
                </a:solidFill>
              </a:rPr>
              <a:t>Ready for Production</a:t>
            </a:r>
          </a:p>
        </p:txBody>
      </p:sp>
      <p:sp>
        <p:nvSpPr>
          <p:cNvPr id="24" name="Up-Down Arrow 23"/>
          <p:cNvSpPr/>
          <p:nvPr/>
        </p:nvSpPr>
        <p:spPr>
          <a:xfrm>
            <a:off x="35757" y="154217"/>
            <a:ext cx="464400" cy="5888464"/>
          </a:xfrm>
          <a:prstGeom prst="upDownArrow">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1"/>
          <a:lstStyle/>
          <a:p>
            <a:pPr algn="ctr"/>
            <a:r>
              <a:rPr lang="en-GB" sz="1700">
                <a:solidFill>
                  <a:schemeClr val="tx2"/>
                </a:solidFill>
              </a:rPr>
              <a:t>Lead Time</a:t>
            </a:r>
          </a:p>
        </p:txBody>
      </p:sp>
      <p:sp>
        <p:nvSpPr>
          <p:cNvPr id="25" name="Up-Down Arrow 24"/>
          <p:cNvSpPr/>
          <p:nvPr/>
        </p:nvSpPr>
        <p:spPr>
          <a:xfrm>
            <a:off x="918378" y="1541395"/>
            <a:ext cx="464400" cy="4501286"/>
          </a:xfrm>
          <a:prstGeom prst="upDownArrow">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1"/>
          <a:lstStyle/>
          <a:p>
            <a:pPr algn="ctr"/>
            <a:r>
              <a:rPr lang="en-GB" sz="1700">
                <a:solidFill>
                  <a:schemeClr val="bg1"/>
                </a:solidFill>
              </a:rPr>
              <a:t>Cycle Time</a:t>
            </a:r>
          </a:p>
        </p:txBody>
      </p:sp>
      <p:sp>
        <p:nvSpPr>
          <p:cNvPr id="26" name="Up-Down Arrow 25"/>
          <p:cNvSpPr/>
          <p:nvPr/>
        </p:nvSpPr>
        <p:spPr>
          <a:xfrm>
            <a:off x="4728356" y="1541395"/>
            <a:ext cx="504000" cy="1328779"/>
          </a:xfrm>
          <a:prstGeom prst="upDownArrow">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1"/>
          <a:lstStyle/>
          <a:p>
            <a:pPr algn="ctr"/>
            <a:r>
              <a:rPr lang="en-GB" sz="800">
                <a:solidFill>
                  <a:schemeClr val="tx2"/>
                </a:solidFill>
              </a:rPr>
              <a:t>Elaboration </a:t>
            </a:r>
            <a:br>
              <a:rPr lang="en-GB" sz="800">
                <a:solidFill>
                  <a:schemeClr val="tx2"/>
                </a:solidFill>
              </a:rPr>
            </a:br>
            <a:r>
              <a:rPr lang="en-GB" sz="800">
                <a:solidFill>
                  <a:schemeClr val="tx2"/>
                </a:solidFill>
              </a:rPr>
              <a:t>Flow Time</a:t>
            </a:r>
          </a:p>
        </p:txBody>
      </p:sp>
      <p:sp>
        <p:nvSpPr>
          <p:cNvPr id="27" name="Up-Down Arrow 26"/>
          <p:cNvSpPr/>
          <p:nvPr/>
        </p:nvSpPr>
        <p:spPr>
          <a:xfrm>
            <a:off x="4728356" y="2871319"/>
            <a:ext cx="504000" cy="1776603"/>
          </a:xfrm>
          <a:prstGeom prst="upDownArrow">
            <a:avLst/>
          </a:prstGeom>
          <a:solidFill>
            <a:schemeClr val="accent3"/>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1"/>
          <a:lstStyle/>
          <a:p>
            <a:pPr algn="ctr"/>
            <a:r>
              <a:rPr lang="en-GB" sz="800">
                <a:solidFill>
                  <a:schemeClr val="tx2"/>
                </a:solidFill>
              </a:rPr>
              <a:t>Local Build &amp; Test </a:t>
            </a:r>
            <a:br>
              <a:rPr lang="en-GB" sz="800">
                <a:solidFill>
                  <a:schemeClr val="tx2"/>
                </a:solidFill>
              </a:rPr>
            </a:br>
            <a:r>
              <a:rPr lang="en-GB" sz="800">
                <a:solidFill>
                  <a:schemeClr val="tx2"/>
                </a:solidFill>
              </a:rPr>
              <a:t> Flow Time</a:t>
            </a:r>
          </a:p>
        </p:txBody>
      </p:sp>
      <p:sp>
        <p:nvSpPr>
          <p:cNvPr id="28" name="Up-Down Arrow 27"/>
          <p:cNvSpPr/>
          <p:nvPr/>
        </p:nvSpPr>
        <p:spPr>
          <a:xfrm>
            <a:off x="4728356" y="4647922"/>
            <a:ext cx="504000" cy="1394759"/>
          </a:xfrm>
          <a:prstGeom prst="upDownArrow">
            <a:avLst/>
          </a:prstGeom>
          <a:solidFill>
            <a:schemeClr val="accent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1"/>
          <a:lstStyle/>
          <a:p>
            <a:pPr algn="ctr"/>
            <a:r>
              <a:rPr lang="en-GB" sz="800">
                <a:solidFill>
                  <a:schemeClr val="tx2"/>
                </a:solidFill>
              </a:rPr>
              <a:t>Integration</a:t>
            </a:r>
            <a:br>
              <a:rPr lang="en-GB" sz="800">
                <a:solidFill>
                  <a:schemeClr val="tx2"/>
                </a:solidFill>
              </a:rPr>
            </a:br>
            <a:r>
              <a:rPr lang="en-GB" sz="800">
                <a:solidFill>
                  <a:schemeClr val="tx2"/>
                </a:solidFill>
              </a:rPr>
              <a:t> Flow Time</a:t>
            </a:r>
          </a:p>
        </p:txBody>
      </p:sp>
    </p:spTree>
    <p:extLst>
      <p:ext uri="{BB962C8B-B14F-4D97-AF65-F5344CB8AC3E}">
        <p14:creationId xmlns:p14="http://schemas.microsoft.com/office/powerpoint/2010/main" val="28545717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Why Do We Need KPI Metrics?</a:t>
            </a:r>
          </a:p>
        </p:txBody>
      </p:sp>
      <p:sp>
        <p:nvSpPr>
          <p:cNvPr id="5" name="Content Placeholder 4"/>
          <p:cNvSpPr>
            <a:spLocks noGrp="1"/>
          </p:cNvSpPr>
          <p:nvPr>
            <p:ph sz="half" idx="1"/>
          </p:nvPr>
        </p:nvSpPr>
        <p:spPr/>
        <p:txBody>
          <a:bodyPr/>
          <a:lstStyle/>
          <a:p>
            <a:r>
              <a:rPr lang="en-GB" sz="1800"/>
              <a:t>We have to show to the </a:t>
            </a:r>
            <a:r>
              <a:rPr lang="en-GB" sz="1800" b="1"/>
              <a:t>wider company </a:t>
            </a:r>
            <a:r>
              <a:rPr lang="en-GB" sz="1800"/>
              <a:t>how our teams are doing and show the </a:t>
            </a:r>
            <a:r>
              <a:rPr lang="en-GB" sz="1800" b="1"/>
              <a:t>improvements</a:t>
            </a:r>
            <a:r>
              <a:rPr lang="en-GB" sz="1800"/>
              <a:t> we’re making in our </a:t>
            </a:r>
            <a:r>
              <a:rPr lang="en-GB" sz="1800" b="1"/>
              <a:t>Agile journey</a:t>
            </a:r>
            <a:r>
              <a:rPr lang="en-GB" sz="1800"/>
              <a:t>.</a:t>
            </a:r>
          </a:p>
          <a:p>
            <a:endParaRPr lang="en-GB" sz="1800"/>
          </a:p>
          <a:p>
            <a:r>
              <a:rPr lang="en-GB" sz="1800"/>
              <a:t>We can use the metrics to </a:t>
            </a:r>
            <a:r>
              <a:rPr lang="en-GB" sz="1800" b="1"/>
              <a:t>help us improve</a:t>
            </a:r>
            <a:r>
              <a:rPr lang="en-GB" sz="1800"/>
              <a:t> our productivity. The metrics will </a:t>
            </a:r>
            <a:r>
              <a:rPr lang="en-GB" sz="1800" b="1" u="sng"/>
              <a:t>never</a:t>
            </a:r>
            <a:r>
              <a:rPr lang="en-GB" sz="1800"/>
              <a:t> be used to punish a team. We know all teams are </a:t>
            </a:r>
            <a:r>
              <a:rPr lang="en-GB" sz="1800" b="1"/>
              <a:t>doing their best with the knowledge and capabilities </a:t>
            </a:r>
            <a:r>
              <a:rPr lang="en-GB" sz="1800"/>
              <a:t>they have at the time. </a:t>
            </a:r>
          </a:p>
          <a:p>
            <a:endParaRPr lang="en-GB" sz="1800"/>
          </a:p>
          <a:p>
            <a:r>
              <a:rPr lang="en-GB" sz="1800"/>
              <a:t>The metrics will be used to </a:t>
            </a:r>
            <a:r>
              <a:rPr lang="en-GB" sz="1800" b="1"/>
              <a:t>support</a:t>
            </a:r>
            <a:r>
              <a:rPr lang="en-GB" sz="1800"/>
              <a:t> the improvements and </a:t>
            </a:r>
            <a:r>
              <a:rPr lang="en-GB" sz="1800" b="1"/>
              <a:t>help teams </a:t>
            </a:r>
            <a:r>
              <a:rPr lang="en-GB" sz="1800"/>
              <a:t>succeed in there mission of </a:t>
            </a:r>
            <a:r>
              <a:rPr lang="en-GB" sz="1800" b="1"/>
              <a:t>putting the customer first</a:t>
            </a:r>
            <a:r>
              <a:rPr lang="en-GB" sz="1800"/>
              <a:t>.</a:t>
            </a:r>
          </a:p>
        </p:txBody>
      </p:sp>
      <p:pic>
        <p:nvPicPr>
          <p:cNvPr id="7" name="Picture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629" b="3629"/>
          <a:stretch>
            <a:fillRect/>
          </a:stretch>
        </p:blipFill>
        <p:spPr/>
      </p:pic>
    </p:spTree>
    <p:extLst>
      <p:ext uri="{BB962C8B-B14F-4D97-AF65-F5344CB8AC3E}">
        <p14:creationId xmlns:p14="http://schemas.microsoft.com/office/powerpoint/2010/main" val="33418562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1D6E73-8FB3-0A4C-BF17-FD692B8552D5}"/>
              </a:ext>
            </a:extLst>
          </p:cNvPr>
          <p:cNvSpPr/>
          <p:nvPr/>
        </p:nvSpPr>
        <p:spPr>
          <a:xfrm>
            <a:off x="0" y="5520057"/>
            <a:ext cx="12192000" cy="1019419"/>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err="1">
              <a:ln>
                <a:noFill/>
              </a:ln>
              <a:solidFill>
                <a:srgbClr val="00143C"/>
              </a:solidFill>
              <a:effectLst/>
              <a:uLnTx/>
              <a:uFillTx/>
              <a:latin typeface="WH Hoxton"/>
              <a:ea typeface="+mn-ea"/>
              <a:cs typeface="+mn-cs"/>
            </a:endParaRPr>
          </a:p>
        </p:txBody>
      </p:sp>
      <p:sp>
        <p:nvSpPr>
          <p:cNvPr id="5" name="Title 4"/>
          <p:cNvSpPr>
            <a:spLocks noGrp="1"/>
          </p:cNvSpPr>
          <p:nvPr>
            <p:ph type="title"/>
          </p:nvPr>
        </p:nvSpPr>
        <p:spPr>
          <a:xfrm>
            <a:off x="1083600" y="860400"/>
            <a:ext cx="10055950" cy="900000"/>
          </a:xfrm>
        </p:spPr>
        <p:txBody>
          <a:bodyPr/>
          <a:lstStyle/>
          <a:p>
            <a:r>
              <a:rPr lang="en-GB" dirty="0"/>
              <a:t>How the Metrics Will Be Used</a:t>
            </a:r>
          </a:p>
        </p:txBody>
      </p:sp>
      <p:sp>
        <p:nvSpPr>
          <p:cNvPr id="6" name="Content Placeholder 5"/>
          <p:cNvSpPr>
            <a:spLocks noGrp="1"/>
          </p:cNvSpPr>
          <p:nvPr>
            <p:ph idx="1"/>
          </p:nvPr>
        </p:nvSpPr>
        <p:spPr/>
        <p:txBody>
          <a:bodyPr/>
          <a:lstStyle/>
          <a:p>
            <a:r>
              <a:rPr lang="en-GB" dirty="0"/>
              <a:t>The education is important in the usage and for the success in our KPI Metrics the key message:</a:t>
            </a:r>
          </a:p>
          <a:p>
            <a:endParaRPr lang="en-GB" dirty="0"/>
          </a:p>
          <a:p>
            <a:pPr algn="ctr"/>
            <a:r>
              <a:rPr lang="en-GB" sz="4000" dirty="0"/>
              <a:t>The KPI Metrics are to be used </a:t>
            </a:r>
            <a:br>
              <a:rPr lang="en-GB" sz="4000" dirty="0"/>
            </a:br>
            <a:r>
              <a:rPr lang="en-GB" sz="4000" dirty="0"/>
              <a:t>to help the teams improve</a:t>
            </a:r>
            <a:br>
              <a:rPr lang="en-GB" sz="4000" dirty="0"/>
            </a:br>
            <a:r>
              <a:rPr lang="en-GB" sz="4000" b="1" u="sng" dirty="0"/>
              <a:t>NOT</a:t>
            </a:r>
            <a:r>
              <a:rPr lang="en-GB" sz="4000" b="1" dirty="0"/>
              <a:t> </a:t>
            </a:r>
            <a:r>
              <a:rPr lang="en-GB" sz="4000" dirty="0"/>
              <a:t>to be used to punish or whip teams.</a:t>
            </a:r>
            <a:endParaRPr lang="en-GB" sz="4000" b="1" u="sng" dirty="0"/>
          </a:p>
        </p:txBody>
      </p:sp>
      <p:sp>
        <p:nvSpPr>
          <p:cNvPr id="10" name="Rectangle 9"/>
          <p:cNvSpPr/>
          <p:nvPr/>
        </p:nvSpPr>
        <p:spPr>
          <a:xfrm>
            <a:off x="2174876" y="4652388"/>
            <a:ext cx="7968761"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WH Hoxton"/>
                <a:ea typeface="+mn-ea"/>
                <a:cs typeface="+mn-cs"/>
              </a:rPr>
              <a:t>Tell me how you measure me and I will tell you how I will behave. If you measure me in an illogical way… do not complain about illogical behaviour…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black"/>
                </a:solidFill>
                <a:effectLst/>
                <a:uLnTx/>
                <a:uFillTx/>
                <a:latin typeface="WH Hoxton"/>
                <a:ea typeface="+mn-ea"/>
                <a:cs typeface="+mn-cs"/>
              </a:rPr>
              <a:t>Eli Goldratt</a:t>
            </a:r>
          </a:p>
        </p:txBody>
      </p:sp>
      <p:sp>
        <p:nvSpPr>
          <p:cNvPr id="11" name="Rectangle 10"/>
          <p:cNvSpPr/>
          <p:nvPr/>
        </p:nvSpPr>
        <p:spPr>
          <a:xfrm>
            <a:off x="727320" y="5605239"/>
            <a:ext cx="360811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WH Hoxton"/>
                <a:ea typeface="+mn-ea"/>
                <a:cs typeface="+mn-cs"/>
              </a:rPr>
              <a:t>Whenever there is fear, you will get wrong figures.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white"/>
                </a:solidFill>
                <a:effectLst/>
                <a:uLnTx/>
                <a:uFillTx/>
                <a:latin typeface="WH Hoxton"/>
                <a:ea typeface="+mn-ea"/>
                <a:cs typeface="+mn-cs"/>
              </a:rPr>
              <a:t>W. Edwards Deming</a:t>
            </a:r>
          </a:p>
        </p:txBody>
      </p:sp>
      <p:sp>
        <p:nvSpPr>
          <p:cNvPr id="12" name="Rectangle 11"/>
          <p:cNvSpPr/>
          <p:nvPr/>
        </p:nvSpPr>
        <p:spPr>
          <a:xfrm>
            <a:off x="6405960" y="5616146"/>
            <a:ext cx="552077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WH Hoxton"/>
                <a:ea typeface="+mn-ea"/>
                <a:cs typeface="+mn-cs"/>
              </a:rPr>
              <a:t>The big problems are where people don't realise they have one in the first place.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white"/>
                </a:solidFill>
                <a:effectLst/>
                <a:uLnTx/>
                <a:uFillTx/>
                <a:latin typeface="WH Hoxton"/>
                <a:ea typeface="+mn-ea"/>
                <a:cs typeface="+mn-cs"/>
              </a:rPr>
              <a:t>W. Edwards Deming</a:t>
            </a:r>
          </a:p>
        </p:txBody>
      </p:sp>
    </p:spTree>
    <p:extLst>
      <p:ext uri="{BB962C8B-B14F-4D97-AF65-F5344CB8AC3E}">
        <p14:creationId xmlns:p14="http://schemas.microsoft.com/office/powerpoint/2010/main" val="34212706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GB" dirty="0"/>
              <a:t>KPI Metrics Categories</a:t>
            </a:r>
          </a:p>
        </p:txBody>
      </p:sp>
      <p:sp>
        <p:nvSpPr>
          <p:cNvPr id="20" name="Content Placeholder 19"/>
          <p:cNvSpPr>
            <a:spLocks noGrp="1"/>
          </p:cNvSpPr>
          <p:nvPr>
            <p:ph sz="half" idx="1"/>
          </p:nvPr>
        </p:nvSpPr>
        <p:spPr/>
        <p:txBody>
          <a:bodyPr/>
          <a:lstStyle/>
          <a:p>
            <a:pPr lvl="1"/>
            <a:r>
              <a:rPr lang="en-GB" dirty="0"/>
              <a:t>ROI</a:t>
            </a:r>
          </a:p>
          <a:p>
            <a:r>
              <a:rPr lang="en-GB" dirty="0"/>
              <a:t>These ensure we’re building the right thing from the business point of view. As it currently stands these KPI Metrics are to be defined. Agile Coaches will be working with teams to help define this over Q4 2018</a:t>
            </a:r>
          </a:p>
          <a:p>
            <a:pPr lvl="1"/>
            <a:r>
              <a:rPr lang="en-GB" dirty="0"/>
              <a:t>Efficiency</a:t>
            </a:r>
          </a:p>
          <a:p>
            <a:r>
              <a:rPr lang="en-GB" dirty="0"/>
              <a:t>How fast are we going, how much value are we releasing to our customers.</a:t>
            </a:r>
          </a:p>
          <a:p>
            <a:pPr lvl="1"/>
            <a:r>
              <a:rPr lang="en-GB" dirty="0"/>
              <a:t>Quality</a:t>
            </a:r>
          </a:p>
          <a:p>
            <a:r>
              <a:rPr lang="en-GB" dirty="0"/>
              <a:t>Are our products stable, are they of the highest quality with minimum cutting of corners to ensure we have sustainable products.</a:t>
            </a:r>
          </a:p>
        </p:txBody>
      </p:sp>
      <p:graphicFrame>
        <p:nvGraphicFramePr>
          <p:cNvPr id="6" name="Diagram 5">
            <a:extLst>
              <a:ext uri="{FF2B5EF4-FFF2-40B4-BE49-F238E27FC236}">
                <a16:creationId xmlns:a16="http://schemas.microsoft.com/office/drawing/2014/main" id="{A20BB997-5618-E24B-BFD1-FCB1B69C2A60}"/>
              </a:ext>
            </a:extLst>
          </p:cNvPr>
          <p:cNvGraphicFramePr/>
          <p:nvPr>
            <p:extLst>
              <p:ext uri="{D42A27DB-BD31-4B8C-83A1-F6EECF244321}">
                <p14:modId xmlns:p14="http://schemas.microsoft.com/office/powerpoint/2010/main" val="2849086694"/>
              </p:ext>
            </p:extLst>
          </p:nvPr>
        </p:nvGraphicFramePr>
        <p:xfrm>
          <a:off x="7083487" y="1953351"/>
          <a:ext cx="3801640" cy="3385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E0677AD8-8F20-C344-B5F9-B9C1A08A90F3}"/>
              </a:ext>
            </a:extLst>
          </p:cNvPr>
          <p:cNvSpPr txBox="1"/>
          <p:nvPr/>
        </p:nvSpPr>
        <p:spPr>
          <a:xfrm>
            <a:off x="6146787" y="2170181"/>
            <a:ext cx="532436" cy="289367"/>
          </a:xfrm>
          <a:prstGeom prst="rect">
            <a:avLst/>
          </a:prstGeom>
          <a:noFill/>
        </p:spPr>
        <p:txBody>
          <a:bodyPr wrap="none" lIns="0" tIns="0" rIns="0" bIns="0" rtlCol="0">
            <a:noAutofit/>
          </a:bodyPr>
          <a:lstStyle/>
          <a:p>
            <a:pPr algn="ctr"/>
            <a:r>
              <a:rPr lang="en-US" sz="1700" b="1">
                <a:solidFill>
                  <a:schemeClr val="tx2"/>
                </a:solidFill>
              </a:rPr>
              <a:t>ROI</a:t>
            </a:r>
          </a:p>
        </p:txBody>
      </p:sp>
      <p:sp>
        <p:nvSpPr>
          <p:cNvPr id="8" name="TextBox 7">
            <a:extLst>
              <a:ext uri="{FF2B5EF4-FFF2-40B4-BE49-F238E27FC236}">
                <a16:creationId xmlns:a16="http://schemas.microsoft.com/office/drawing/2014/main" id="{300E2F69-EFD2-9849-95E9-1620E4D1DBC5}"/>
              </a:ext>
            </a:extLst>
          </p:cNvPr>
          <p:cNvSpPr txBox="1"/>
          <p:nvPr/>
        </p:nvSpPr>
        <p:spPr>
          <a:xfrm>
            <a:off x="6584133" y="4995942"/>
            <a:ext cx="1060266" cy="289367"/>
          </a:xfrm>
          <a:prstGeom prst="rect">
            <a:avLst/>
          </a:prstGeom>
          <a:noFill/>
        </p:spPr>
        <p:txBody>
          <a:bodyPr wrap="none" lIns="0" tIns="0" rIns="0" bIns="0" rtlCol="0">
            <a:noAutofit/>
          </a:bodyPr>
          <a:lstStyle/>
          <a:p>
            <a:pPr algn="ctr"/>
            <a:r>
              <a:rPr lang="en-US" sz="1700" b="1">
                <a:solidFill>
                  <a:schemeClr val="tx2"/>
                </a:solidFill>
              </a:rPr>
              <a:t>Efficiency</a:t>
            </a:r>
          </a:p>
        </p:txBody>
      </p:sp>
      <p:sp>
        <p:nvSpPr>
          <p:cNvPr id="9" name="TextBox 8">
            <a:extLst>
              <a:ext uri="{FF2B5EF4-FFF2-40B4-BE49-F238E27FC236}">
                <a16:creationId xmlns:a16="http://schemas.microsoft.com/office/drawing/2014/main" id="{633C2DDA-CECB-4D42-95E1-AE2AACA2E9D3}"/>
              </a:ext>
            </a:extLst>
          </p:cNvPr>
          <p:cNvSpPr txBox="1"/>
          <p:nvPr/>
        </p:nvSpPr>
        <p:spPr>
          <a:xfrm>
            <a:off x="10428983" y="2155035"/>
            <a:ext cx="1060266" cy="289367"/>
          </a:xfrm>
          <a:prstGeom prst="rect">
            <a:avLst/>
          </a:prstGeom>
          <a:noFill/>
        </p:spPr>
        <p:txBody>
          <a:bodyPr wrap="none" lIns="0" tIns="0" rIns="0" bIns="0" rtlCol="0">
            <a:noAutofit/>
          </a:bodyPr>
          <a:lstStyle/>
          <a:p>
            <a:pPr algn="ctr"/>
            <a:r>
              <a:rPr lang="en-US" sz="1700" b="1">
                <a:solidFill>
                  <a:schemeClr val="tx2"/>
                </a:solidFill>
              </a:rPr>
              <a:t>Quality</a:t>
            </a:r>
          </a:p>
        </p:txBody>
      </p:sp>
      <p:grpSp>
        <p:nvGrpSpPr>
          <p:cNvPr id="10" name="Group 9">
            <a:extLst>
              <a:ext uri="{FF2B5EF4-FFF2-40B4-BE49-F238E27FC236}">
                <a16:creationId xmlns:a16="http://schemas.microsoft.com/office/drawing/2014/main" id="{DB3A8DD3-61CA-4948-BC55-31E7BFB247EB}"/>
              </a:ext>
            </a:extLst>
          </p:cNvPr>
          <p:cNvGrpSpPr/>
          <p:nvPr/>
        </p:nvGrpSpPr>
        <p:grpSpPr>
          <a:xfrm>
            <a:off x="6877220" y="2012252"/>
            <a:ext cx="3859930" cy="3616323"/>
            <a:chOff x="4032219" y="1881188"/>
            <a:chExt cx="3859930" cy="3616323"/>
          </a:xfrm>
        </p:grpSpPr>
        <p:sp>
          <p:nvSpPr>
            <p:cNvPr id="11" name="Freeform 5732">
              <a:extLst>
                <a:ext uri="{FF2B5EF4-FFF2-40B4-BE49-F238E27FC236}">
                  <a16:creationId xmlns:a16="http://schemas.microsoft.com/office/drawing/2014/main" id="{E9E1F8D6-6F27-BB46-B066-C2F9BAD897F6}"/>
                </a:ext>
              </a:extLst>
            </p:cNvPr>
            <p:cNvSpPr>
              <a:spLocks/>
            </p:cNvSpPr>
            <p:nvPr/>
          </p:nvSpPr>
          <p:spPr bwMode="auto">
            <a:xfrm rot="10800000">
              <a:off x="4949250" y="3470242"/>
              <a:ext cx="2025868" cy="2027269"/>
            </a:xfrm>
            <a:custGeom>
              <a:avLst/>
              <a:gdLst>
                <a:gd name="T0" fmla="*/ 1576 w 2894"/>
                <a:gd name="T1" fmla="*/ 6 h 2897"/>
                <a:gd name="T2" fmla="*/ 1824 w 2894"/>
                <a:gd name="T3" fmla="*/ 50 h 2897"/>
                <a:gd name="T4" fmla="*/ 2058 w 2894"/>
                <a:gd name="T5" fmla="*/ 135 h 2897"/>
                <a:gd name="T6" fmla="*/ 2276 w 2894"/>
                <a:gd name="T7" fmla="*/ 262 h 2897"/>
                <a:gd name="T8" fmla="*/ 2470 w 2894"/>
                <a:gd name="T9" fmla="*/ 425 h 2897"/>
                <a:gd name="T10" fmla="*/ 2634 w 2894"/>
                <a:gd name="T11" fmla="*/ 621 h 2897"/>
                <a:gd name="T12" fmla="*/ 2759 w 2894"/>
                <a:gd name="T13" fmla="*/ 837 h 2897"/>
                <a:gd name="T14" fmla="*/ 2845 w 2894"/>
                <a:gd name="T15" fmla="*/ 1073 h 2897"/>
                <a:gd name="T16" fmla="*/ 2888 w 2894"/>
                <a:gd name="T17" fmla="*/ 1321 h 2897"/>
                <a:gd name="T18" fmla="*/ 2888 w 2894"/>
                <a:gd name="T19" fmla="*/ 1578 h 2897"/>
                <a:gd name="T20" fmla="*/ 2845 w 2894"/>
                <a:gd name="T21" fmla="*/ 1828 h 2897"/>
                <a:gd name="T22" fmla="*/ 2759 w 2894"/>
                <a:gd name="T23" fmla="*/ 2060 h 2897"/>
                <a:gd name="T24" fmla="*/ 2636 w 2894"/>
                <a:gd name="T25" fmla="*/ 2272 h 2897"/>
                <a:gd name="T26" fmla="*/ 2482 w 2894"/>
                <a:gd name="T27" fmla="*/ 2459 h 2897"/>
                <a:gd name="T28" fmla="*/ 2297 w 2894"/>
                <a:gd name="T29" fmla="*/ 2619 h 2897"/>
                <a:gd name="T30" fmla="*/ 2089 w 2894"/>
                <a:gd name="T31" fmla="*/ 2746 h 2897"/>
                <a:gd name="T32" fmla="*/ 1859 w 2894"/>
                <a:gd name="T33" fmla="*/ 2837 h 2897"/>
                <a:gd name="T34" fmla="*/ 1614 w 2894"/>
                <a:gd name="T35" fmla="*/ 2887 h 2897"/>
                <a:gd name="T36" fmla="*/ 1415 w 2894"/>
                <a:gd name="T37" fmla="*/ 2794 h 2897"/>
                <a:gd name="T38" fmla="*/ 1259 w 2894"/>
                <a:gd name="T39" fmla="*/ 2609 h 2897"/>
                <a:gd name="T40" fmla="*/ 1076 w 2894"/>
                <a:gd name="T41" fmla="*/ 2451 h 2897"/>
                <a:gd name="T42" fmla="*/ 872 w 2894"/>
                <a:gd name="T43" fmla="*/ 2324 h 2897"/>
                <a:gd name="T44" fmla="*/ 652 w 2894"/>
                <a:gd name="T45" fmla="*/ 2227 h 2897"/>
                <a:gd name="T46" fmla="*/ 418 w 2894"/>
                <a:gd name="T47" fmla="*/ 2165 h 2897"/>
                <a:gd name="T48" fmla="*/ 174 w 2894"/>
                <a:gd name="T49" fmla="*/ 2139 h 2897"/>
                <a:gd name="T50" fmla="*/ 79 w 2894"/>
                <a:gd name="T51" fmla="*/ 1921 h 2897"/>
                <a:gd name="T52" fmla="*/ 20 w 2894"/>
                <a:gd name="T53" fmla="*/ 1689 h 2897"/>
                <a:gd name="T54" fmla="*/ 0 w 2894"/>
                <a:gd name="T55" fmla="*/ 1450 h 2897"/>
                <a:gd name="T56" fmla="*/ 24 w 2894"/>
                <a:gd name="T57" fmla="*/ 1190 h 2897"/>
                <a:gd name="T58" fmla="*/ 91 w 2894"/>
                <a:gd name="T59" fmla="*/ 944 h 2897"/>
                <a:gd name="T60" fmla="*/ 198 w 2894"/>
                <a:gd name="T61" fmla="*/ 718 h 2897"/>
                <a:gd name="T62" fmla="*/ 341 w 2894"/>
                <a:gd name="T63" fmla="*/ 516 h 2897"/>
                <a:gd name="T64" fmla="*/ 515 w 2894"/>
                <a:gd name="T65" fmla="*/ 341 h 2897"/>
                <a:gd name="T66" fmla="*/ 717 w 2894"/>
                <a:gd name="T67" fmla="*/ 199 h 2897"/>
                <a:gd name="T68" fmla="*/ 941 w 2894"/>
                <a:gd name="T69" fmla="*/ 92 h 2897"/>
                <a:gd name="T70" fmla="*/ 1187 w 2894"/>
                <a:gd name="T71" fmla="*/ 24 h 2897"/>
                <a:gd name="T72" fmla="*/ 1447 w 2894"/>
                <a:gd name="T73" fmla="*/ 0 h 2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94" h="2897">
                  <a:moveTo>
                    <a:pt x="1447" y="0"/>
                  </a:moveTo>
                  <a:lnTo>
                    <a:pt x="1576" y="6"/>
                  </a:lnTo>
                  <a:lnTo>
                    <a:pt x="1701" y="24"/>
                  </a:lnTo>
                  <a:lnTo>
                    <a:pt x="1824" y="50"/>
                  </a:lnTo>
                  <a:lnTo>
                    <a:pt x="1943" y="88"/>
                  </a:lnTo>
                  <a:lnTo>
                    <a:pt x="2058" y="135"/>
                  </a:lnTo>
                  <a:lnTo>
                    <a:pt x="2169" y="195"/>
                  </a:lnTo>
                  <a:lnTo>
                    <a:pt x="2276" y="262"/>
                  </a:lnTo>
                  <a:lnTo>
                    <a:pt x="2377" y="339"/>
                  </a:lnTo>
                  <a:lnTo>
                    <a:pt x="2470" y="425"/>
                  </a:lnTo>
                  <a:lnTo>
                    <a:pt x="2557" y="520"/>
                  </a:lnTo>
                  <a:lnTo>
                    <a:pt x="2634" y="621"/>
                  </a:lnTo>
                  <a:lnTo>
                    <a:pt x="2702" y="726"/>
                  </a:lnTo>
                  <a:lnTo>
                    <a:pt x="2759" y="837"/>
                  </a:lnTo>
                  <a:lnTo>
                    <a:pt x="2807" y="952"/>
                  </a:lnTo>
                  <a:lnTo>
                    <a:pt x="2845" y="1073"/>
                  </a:lnTo>
                  <a:lnTo>
                    <a:pt x="2872" y="1196"/>
                  </a:lnTo>
                  <a:lnTo>
                    <a:pt x="2888" y="1321"/>
                  </a:lnTo>
                  <a:lnTo>
                    <a:pt x="2894" y="1450"/>
                  </a:lnTo>
                  <a:lnTo>
                    <a:pt x="2888" y="1578"/>
                  </a:lnTo>
                  <a:lnTo>
                    <a:pt x="2872" y="1705"/>
                  </a:lnTo>
                  <a:lnTo>
                    <a:pt x="2845" y="1828"/>
                  </a:lnTo>
                  <a:lnTo>
                    <a:pt x="2807" y="1945"/>
                  </a:lnTo>
                  <a:lnTo>
                    <a:pt x="2759" y="2060"/>
                  </a:lnTo>
                  <a:lnTo>
                    <a:pt x="2702" y="2169"/>
                  </a:lnTo>
                  <a:lnTo>
                    <a:pt x="2636" y="2272"/>
                  </a:lnTo>
                  <a:lnTo>
                    <a:pt x="2563" y="2369"/>
                  </a:lnTo>
                  <a:lnTo>
                    <a:pt x="2482" y="2459"/>
                  </a:lnTo>
                  <a:lnTo>
                    <a:pt x="2393" y="2544"/>
                  </a:lnTo>
                  <a:lnTo>
                    <a:pt x="2297" y="2619"/>
                  </a:lnTo>
                  <a:lnTo>
                    <a:pt x="2196" y="2687"/>
                  </a:lnTo>
                  <a:lnTo>
                    <a:pt x="2089" y="2746"/>
                  </a:lnTo>
                  <a:lnTo>
                    <a:pt x="1976" y="2796"/>
                  </a:lnTo>
                  <a:lnTo>
                    <a:pt x="1859" y="2837"/>
                  </a:lnTo>
                  <a:lnTo>
                    <a:pt x="1738" y="2867"/>
                  </a:lnTo>
                  <a:lnTo>
                    <a:pt x="1614" y="2887"/>
                  </a:lnTo>
                  <a:lnTo>
                    <a:pt x="1485" y="2897"/>
                  </a:lnTo>
                  <a:lnTo>
                    <a:pt x="1415" y="2794"/>
                  </a:lnTo>
                  <a:lnTo>
                    <a:pt x="1340" y="2698"/>
                  </a:lnTo>
                  <a:lnTo>
                    <a:pt x="1259" y="2609"/>
                  </a:lnTo>
                  <a:lnTo>
                    <a:pt x="1169" y="2526"/>
                  </a:lnTo>
                  <a:lnTo>
                    <a:pt x="1076" y="2451"/>
                  </a:lnTo>
                  <a:lnTo>
                    <a:pt x="977" y="2383"/>
                  </a:lnTo>
                  <a:lnTo>
                    <a:pt x="872" y="2324"/>
                  </a:lnTo>
                  <a:lnTo>
                    <a:pt x="765" y="2270"/>
                  </a:lnTo>
                  <a:lnTo>
                    <a:pt x="652" y="2227"/>
                  </a:lnTo>
                  <a:lnTo>
                    <a:pt x="537" y="2191"/>
                  </a:lnTo>
                  <a:lnTo>
                    <a:pt x="418" y="2165"/>
                  </a:lnTo>
                  <a:lnTo>
                    <a:pt x="297" y="2147"/>
                  </a:lnTo>
                  <a:lnTo>
                    <a:pt x="174" y="2139"/>
                  </a:lnTo>
                  <a:lnTo>
                    <a:pt x="123" y="2032"/>
                  </a:lnTo>
                  <a:lnTo>
                    <a:pt x="79" y="1921"/>
                  </a:lnTo>
                  <a:lnTo>
                    <a:pt x="43" y="1806"/>
                  </a:lnTo>
                  <a:lnTo>
                    <a:pt x="20" y="1689"/>
                  </a:lnTo>
                  <a:lnTo>
                    <a:pt x="4" y="1568"/>
                  </a:lnTo>
                  <a:lnTo>
                    <a:pt x="0" y="1450"/>
                  </a:lnTo>
                  <a:lnTo>
                    <a:pt x="6" y="1317"/>
                  </a:lnTo>
                  <a:lnTo>
                    <a:pt x="24" y="1190"/>
                  </a:lnTo>
                  <a:lnTo>
                    <a:pt x="51" y="1065"/>
                  </a:lnTo>
                  <a:lnTo>
                    <a:pt x="91" y="944"/>
                  </a:lnTo>
                  <a:lnTo>
                    <a:pt x="139" y="829"/>
                  </a:lnTo>
                  <a:lnTo>
                    <a:pt x="198" y="718"/>
                  </a:lnTo>
                  <a:lnTo>
                    <a:pt x="265" y="615"/>
                  </a:lnTo>
                  <a:lnTo>
                    <a:pt x="341" y="516"/>
                  </a:lnTo>
                  <a:lnTo>
                    <a:pt x="424" y="427"/>
                  </a:lnTo>
                  <a:lnTo>
                    <a:pt x="515" y="341"/>
                  </a:lnTo>
                  <a:lnTo>
                    <a:pt x="612" y="266"/>
                  </a:lnTo>
                  <a:lnTo>
                    <a:pt x="717" y="199"/>
                  </a:lnTo>
                  <a:lnTo>
                    <a:pt x="827" y="141"/>
                  </a:lnTo>
                  <a:lnTo>
                    <a:pt x="941" y="92"/>
                  </a:lnTo>
                  <a:lnTo>
                    <a:pt x="1062" y="54"/>
                  </a:lnTo>
                  <a:lnTo>
                    <a:pt x="1187" y="24"/>
                  </a:lnTo>
                  <a:lnTo>
                    <a:pt x="1316" y="6"/>
                  </a:lnTo>
                  <a:lnTo>
                    <a:pt x="1447" y="0"/>
                  </a:lnTo>
                  <a:close/>
                </a:path>
              </a:pathLst>
            </a:custGeom>
            <a:solidFill>
              <a:srgbClr val="00A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Arial" charset="0"/>
              </a:endParaRPr>
            </a:p>
          </p:txBody>
        </p:sp>
        <p:sp>
          <p:nvSpPr>
            <p:cNvPr id="12" name="Shape 560">
              <a:extLst>
                <a:ext uri="{FF2B5EF4-FFF2-40B4-BE49-F238E27FC236}">
                  <a16:creationId xmlns:a16="http://schemas.microsoft.com/office/drawing/2014/main" id="{AF750F24-1D91-904A-8338-ABDB7553BCC1}"/>
                </a:ext>
              </a:extLst>
            </p:cNvPr>
            <p:cNvSpPr>
              <a:spLocks noChangeArrowheads="1"/>
            </p:cNvSpPr>
            <p:nvPr/>
          </p:nvSpPr>
          <p:spPr bwMode="auto">
            <a:xfrm>
              <a:off x="5454384" y="4167661"/>
              <a:ext cx="1015597" cy="784830"/>
            </a:xfrm>
            <a:prstGeom prst="rect">
              <a:avLst/>
            </a:prstGeom>
          </p:spPr>
          <p:txBody>
            <a:bodyPr vert="horz" wrap="square" lIns="0" tIns="0" rIns="0" bIns="0" rtlCol="0">
              <a:spAutoFit/>
            </a:bodyPr>
            <a:lstStyle/>
            <a:p>
              <a:pPr algn="ctr" defTabSz="895395" fontAlgn="base">
                <a:spcBef>
                  <a:spcPts val="450"/>
                </a:spcBef>
                <a:spcAft>
                  <a:spcPts val="450"/>
                </a:spcAft>
                <a:buClr>
                  <a:srgbClr val="00143C"/>
                </a:buClr>
                <a:buSzPct val="100000"/>
              </a:pPr>
              <a:r>
                <a:rPr lang="en-US" sz="1700">
                  <a:solidFill>
                    <a:srgbClr val="FFFFFF"/>
                  </a:solidFill>
                  <a:latin typeface="Calibri" panose="020F0502020204030204"/>
                  <a:sym typeface="Arial Bold" pitchFamily="34" charset="0"/>
                </a:rPr>
                <a:t>Building the</a:t>
              </a:r>
              <a:r>
                <a:rPr lang="en-US" sz="1700" b="1">
                  <a:solidFill>
                    <a:srgbClr val="FFFFFF"/>
                  </a:solidFill>
                  <a:latin typeface="Calibri" panose="020F0502020204030204"/>
                  <a:sym typeface="Arial Bold" pitchFamily="34" charset="0"/>
                </a:rPr>
                <a:t> thing fast</a:t>
              </a:r>
              <a:endParaRPr lang="en-CA" sz="1700" b="1">
                <a:solidFill>
                  <a:srgbClr val="FFFFFF"/>
                </a:solidFill>
                <a:latin typeface="Calibri" panose="020F0502020204030204"/>
                <a:sym typeface="Arial Bold" pitchFamily="34" charset="0"/>
              </a:endParaRPr>
            </a:p>
          </p:txBody>
        </p:sp>
        <p:sp>
          <p:nvSpPr>
            <p:cNvPr id="13" name="Freeform 5733">
              <a:extLst>
                <a:ext uri="{FF2B5EF4-FFF2-40B4-BE49-F238E27FC236}">
                  <a16:creationId xmlns:a16="http://schemas.microsoft.com/office/drawing/2014/main" id="{D5BC348F-508D-7C4C-B2B1-242945ECB5A7}"/>
                </a:ext>
              </a:extLst>
            </p:cNvPr>
            <p:cNvSpPr>
              <a:spLocks/>
            </p:cNvSpPr>
            <p:nvPr/>
          </p:nvSpPr>
          <p:spPr bwMode="auto">
            <a:xfrm rot="10800000">
              <a:off x="6014686" y="1881188"/>
              <a:ext cx="1877463" cy="2027269"/>
            </a:xfrm>
            <a:custGeom>
              <a:avLst/>
              <a:gdLst>
                <a:gd name="T0" fmla="*/ 1573 w 2683"/>
                <a:gd name="T1" fmla="*/ 6 h 2897"/>
                <a:gd name="T2" fmla="*/ 1814 w 2683"/>
                <a:gd name="T3" fmla="*/ 48 h 2897"/>
                <a:gd name="T4" fmla="*/ 2046 w 2683"/>
                <a:gd name="T5" fmla="*/ 131 h 2897"/>
                <a:gd name="T6" fmla="*/ 2258 w 2683"/>
                <a:gd name="T7" fmla="*/ 250 h 2897"/>
                <a:gd name="T8" fmla="*/ 2449 w 2683"/>
                <a:gd name="T9" fmla="*/ 405 h 2897"/>
                <a:gd name="T10" fmla="*/ 2613 w 2683"/>
                <a:gd name="T11" fmla="*/ 589 h 2897"/>
                <a:gd name="T12" fmla="*/ 2623 w 2683"/>
                <a:gd name="T13" fmla="*/ 811 h 2897"/>
                <a:gd name="T14" fmla="*/ 2538 w 2683"/>
                <a:gd name="T15" fmla="*/ 1061 h 2897"/>
                <a:gd name="T16" fmla="*/ 2496 w 2683"/>
                <a:gd name="T17" fmla="*/ 1319 h 2897"/>
                <a:gd name="T18" fmla="*/ 2496 w 2683"/>
                <a:gd name="T19" fmla="*/ 1578 h 2897"/>
                <a:gd name="T20" fmla="*/ 2538 w 2683"/>
                <a:gd name="T21" fmla="*/ 1836 h 2897"/>
                <a:gd name="T22" fmla="*/ 2623 w 2683"/>
                <a:gd name="T23" fmla="*/ 2084 h 2897"/>
                <a:gd name="T24" fmla="*/ 2615 w 2683"/>
                <a:gd name="T25" fmla="*/ 2304 h 2897"/>
                <a:gd name="T26" fmla="*/ 2459 w 2683"/>
                <a:gd name="T27" fmla="*/ 2484 h 2897"/>
                <a:gd name="T28" fmla="*/ 2274 w 2683"/>
                <a:gd name="T29" fmla="*/ 2637 h 2897"/>
                <a:gd name="T30" fmla="*/ 2058 w 2683"/>
                <a:gd name="T31" fmla="*/ 2760 h 2897"/>
                <a:gd name="T32" fmla="*/ 1822 w 2683"/>
                <a:gd name="T33" fmla="*/ 2847 h 2897"/>
                <a:gd name="T34" fmla="*/ 1574 w 2683"/>
                <a:gd name="T35" fmla="*/ 2891 h 2897"/>
                <a:gd name="T36" fmla="*/ 1450 w 2683"/>
                <a:gd name="T37" fmla="*/ 2897 h 2897"/>
                <a:gd name="T38" fmla="*/ 1214 w 2683"/>
                <a:gd name="T39" fmla="*/ 2877 h 2897"/>
                <a:gd name="T40" fmla="*/ 988 w 2683"/>
                <a:gd name="T41" fmla="*/ 2819 h 2897"/>
                <a:gd name="T42" fmla="*/ 776 w 2683"/>
                <a:gd name="T43" fmla="*/ 2730 h 2897"/>
                <a:gd name="T44" fmla="*/ 579 w 2683"/>
                <a:gd name="T45" fmla="*/ 2605 h 2897"/>
                <a:gd name="T46" fmla="*/ 407 w 2683"/>
                <a:gd name="T47" fmla="*/ 2452 h 2897"/>
                <a:gd name="T48" fmla="*/ 258 w 2683"/>
                <a:gd name="T49" fmla="*/ 2272 h 2897"/>
                <a:gd name="T50" fmla="*/ 137 w 2683"/>
                <a:gd name="T51" fmla="*/ 2062 h 2897"/>
                <a:gd name="T52" fmla="*/ 52 w 2683"/>
                <a:gd name="T53" fmla="*/ 1832 h 2897"/>
                <a:gd name="T54" fmla="*/ 8 w 2683"/>
                <a:gd name="T55" fmla="*/ 1598 h 2897"/>
                <a:gd name="T56" fmla="*/ 2 w 2683"/>
                <a:gd name="T57" fmla="*/ 1362 h 2897"/>
                <a:gd name="T58" fmla="*/ 36 w 2683"/>
                <a:gd name="T59" fmla="*/ 1130 h 2897"/>
                <a:gd name="T60" fmla="*/ 106 w 2683"/>
                <a:gd name="T61" fmla="*/ 906 h 2897"/>
                <a:gd name="T62" fmla="*/ 211 w 2683"/>
                <a:gd name="T63" fmla="*/ 696 h 2897"/>
                <a:gd name="T64" fmla="*/ 349 w 2683"/>
                <a:gd name="T65" fmla="*/ 506 h 2897"/>
                <a:gd name="T66" fmla="*/ 522 w 2683"/>
                <a:gd name="T67" fmla="*/ 335 h 2897"/>
                <a:gd name="T68" fmla="*/ 724 w 2683"/>
                <a:gd name="T69" fmla="*/ 195 h 2897"/>
                <a:gd name="T70" fmla="*/ 954 w 2683"/>
                <a:gd name="T71" fmla="*/ 87 h 2897"/>
                <a:gd name="T72" fmla="*/ 1196 w 2683"/>
                <a:gd name="T73" fmla="*/ 22 h 2897"/>
                <a:gd name="T74" fmla="*/ 1446 w 2683"/>
                <a:gd name="T75" fmla="*/ 0 h 2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3" h="2897">
                  <a:moveTo>
                    <a:pt x="1446" y="0"/>
                  </a:moveTo>
                  <a:lnTo>
                    <a:pt x="1573" y="6"/>
                  </a:lnTo>
                  <a:lnTo>
                    <a:pt x="1695" y="22"/>
                  </a:lnTo>
                  <a:lnTo>
                    <a:pt x="1814" y="48"/>
                  </a:lnTo>
                  <a:lnTo>
                    <a:pt x="1933" y="85"/>
                  </a:lnTo>
                  <a:lnTo>
                    <a:pt x="2046" y="131"/>
                  </a:lnTo>
                  <a:lnTo>
                    <a:pt x="2155" y="187"/>
                  </a:lnTo>
                  <a:lnTo>
                    <a:pt x="2258" y="250"/>
                  </a:lnTo>
                  <a:lnTo>
                    <a:pt x="2358" y="323"/>
                  </a:lnTo>
                  <a:lnTo>
                    <a:pt x="2449" y="405"/>
                  </a:lnTo>
                  <a:lnTo>
                    <a:pt x="2534" y="492"/>
                  </a:lnTo>
                  <a:lnTo>
                    <a:pt x="2613" y="589"/>
                  </a:lnTo>
                  <a:lnTo>
                    <a:pt x="2683" y="692"/>
                  </a:lnTo>
                  <a:lnTo>
                    <a:pt x="2623" y="811"/>
                  </a:lnTo>
                  <a:lnTo>
                    <a:pt x="2576" y="934"/>
                  </a:lnTo>
                  <a:lnTo>
                    <a:pt x="2538" y="1061"/>
                  </a:lnTo>
                  <a:lnTo>
                    <a:pt x="2512" y="1188"/>
                  </a:lnTo>
                  <a:lnTo>
                    <a:pt x="2496" y="1319"/>
                  </a:lnTo>
                  <a:lnTo>
                    <a:pt x="2490" y="1447"/>
                  </a:lnTo>
                  <a:lnTo>
                    <a:pt x="2496" y="1578"/>
                  </a:lnTo>
                  <a:lnTo>
                    <a:pt x="2512" y="1707"/>
                  </a:lnTo>
                  <a:lnTo>
                    <a:pt x="2538" y="1836"/>
                  </a:lnTo>
                  <a:lnTo>
                    <a:pt x="2576" y="1961"/>
                  </a:lnTo>
                  <a:lnTo>
                    <a:pt x="2623" y="2084"/>
                  </a:lnTo>
                  <a:lnTo>
                    <a:pt x="2683" y="2205"/>
                  </a:lnTo>
                  <a:lnTo>
                    <a:pt x="2615" y="2304"/>
                  </a:lnTo>
                  <a:lnTo>
                    <a:pt x="2540" y="2397"/>
                  </a:lnTo>
                  <a:lnTo>
                    <a:pt x="2459" y="2484"/>
                  </a:lnTo>
                  <a:lnTo>
                    <a:pt x="2369" y="2564"/>
                  </a:lnTo>
                  <a:lnTo>
                    <a:pt x="2274" y="2637"/>
                  </a:lnTo>
                  <a:lnTo>
                    <a:pt x="2171" y="2702"/>
                  </a:lnTo>
                  <a:lnTo>
                    <a:pt x="2058" y="2760"/>
                  </a:lnTo>
                  <a:lnTo>
                    <a:pt x="1943" y="2809"/>
                  </a:lnTo>
                  <a:lnTo>
                    <a:pt x="1822" y="2847"/>
                  </a:lnTo>
                  <a:lnTo>
                    <a:pt x="1699" y="2873"/>
                  </a:lnTo>
                  <a:lnTo>
                    <a:pt x="1574" y="2891"/>
                  </a:lnTo>
                  <a:lnTo>
                    <a:pt x="1450" y="2897"/>
                  </a:lnTo>
                  <a:lnTo>
                    <a:pt x="1450" y="2897"/>
                  </a:lnTo>
                  <a:lnTo>
                    <a:pt x="1331" y="2891"/>
                  </a:lnTo>
                  <a:lnTo>
                    <a:pt x="1214" y="2877"/>
                  </a:lnTo>
                  <a:lnTo>
                    <a:pt x="1101" y="2853"/>
                  </a:lnTo>
                  <a:lnTo>
                    <a:pt x="988" y="2819"/>
                  </a:lnTo>
                  <a:lnTo>
                    <a:pt x="881" y="2780"/>
                  </a:lnTo>
                  <a:lnTo>
                    <a:pt x="776" y="2730"/>
                  </a:lnTo>
                  <a:lnTo>
                    <a:pt x="674" y="2671"/>
                  </a:lnTo>
                  <a:lnTo>
                    <a:pt x="579" y="2605"/>
                  </a:lnTo>
                  <a:lnTo>
                    <a:pt x="490" y="2534"/>
                  </a:lnTo>
                  <a:lnTo>
                    <a:pt x="407" y="2452"/>
                  </a:lnTo>
                  <a:lnTo>
                    <a:pt x="328" y="2365"/>
                  </a:lnTo>
                  <a:lnTo>
                    <a:pt x="258" y="2272"/>
                  </a:lnTo>
                  <a:lnTo>
                    <a:pt x="195" y="2171"/>
                  </a:lnTo>
                  <a:lnTo>
                    <a:pt x="137" y="2062"/>
                  </a:lnTo>
                  <a:lnTo>
                    <a:pt x="90" y="1947"/>
                  </a:lnTo>
                  <a:lnTo>
                    <a:pt x="52" y="1832"/>
                  </a:lnTo>
                  <a:lnTo>
                    <a:pt x="24" y="1715"/>
                  </a:lnTo>
                  <a:lnTo>
                    <a:pt x="8" y="1598"/>
                  </a:lnTo>
                  <a:lnTo>
                    <a:pt x="0" y="1479"/>
                  </a:lnTo>
                  <a:lnTo>
                    <a:pt x="2" y="1362"/>
                  </a:lnTo>
                  <a:lnTo>
                    <a:pt x="14" y="1245"/>
                  </a:lnTo>
                  <a:lnTo>
                    <a:pt x="36" y="1130"/>
                  </a:lnTo>
                  <a:lnTo>
                    <a:pt x="66" y="1017"/>
                  </a:lnTo>
                  <a:lnTo>
                    <a:pt x="106" y="906"/>
                  </a:lnTo>
                  <a:lnTo>
                    <a:pt x="153" y="799"/>
                  </a:lnTo>
                  <a:lnTo>
                    <a:pt x="211" y="696"/>
                  </a:lnTo>
                  <a:lnTo>
                    <a:pt x="276" y="599"/>
                  </a:lnTo>
                  <a:lnTo>
                    <a:pt x="349" y="506"/>
                  </a:lnTo>
                  <a:lnTo>
                    <a:pt x="431" y="417"/>
                  </a:lnTo>
                  <a:lnTo>
                    <a:pt x="522" y="335"/>
                  </a:lnTo>
                  <a:lnTo>
                    <a:pt x="619" y="262"/>
                  </a:lnTo>
                  <a:lnTo>
                    <a:pt x="724" y="195"/>
                  </a:lnTo>
                  <a:lnTo>
                    <a:pt x="837" y="137"/>
                  </a:lnTo>
                  <a:lnTo>
                    <a:pt x="954" y="87"/>
                  </a:lnTo>
                  <a:lnTo>
                    <a:pt x="1073" y="50"/>
                  </a:lnTo>
                  <a:lnTo>
                    <a:pt x="1196" y="22"/>
                  </a:lnTo>
                  <a:lnTo>
                    <a:pt x="1321" y="6"/>
                  </a:lnTo>
                  <a:lnTo>
                    <a:pt x="1446" y="0"/>
                  </a:lnTo>
                  <a:close/>
                </a:path>
              </a:pathLst>
            </a:custGeom>
            <a:solidFill>
              <a:srgbClr val="A0DC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Arial" charset="0"/>
              </a:endParaRPr>
            </a:p>
          </p:txBody>
        </p:sp>
        <p:sp>
          <p:nvSpPr>
            <p:cNvPr id="14" name="Shape 559">
              <a:extLst>
                <a:ext uri="{FF2B5EF4-FFF2-40B4-BE49-F238E27FC236}">
                  <a16:creationId xmlns:a16="http://schemas.microsoft.com/office/drawing/2014/main" id="{67EE80F9-AB7A-BB4A-80C1-EF133688CAA4}"/>
                </a:ext>
              </a:extLst>
            </p:cNvPr>
            <p:cNvSpPr>
              <a:spLocks noChangeArrowheads="1"/>
            </p:cNvSpPr>
            <p:nvPr/>
          </p:nvSpPr>
          <p:spPr bwMode="auto">
            <a:xfrm>
              <a:off x="6472023" y="2502408"/>
              <a:ext cx="962789" cy="784830"/>
            </a:xfrm>
            <a:prstGeom prst="rect">
              <a:avLst/>
            </a:prstGeom>
          </p:spPr>
          <p:txBody>
            <a:bodyPr vert="horz" wrap="square" lIns="0" tIns="0" rIns="0" bIns="0" rtlCol="0">
              <a:spAutoFit/>
            </a:bodyPr>
            <a:lstStyle/>
            <a:p>
              <a:pPr algn="ctr" defTabSz="895395" fontAlgn="base">
                <a:spcBef>
                  <a:spcPts val="450"/>
                </a:spcBef>
                <a:spcAft>
                  <a:spcPts val="450"/>
                </a:spcAft>
                <a:buClr>
                  <a:srgbClr val="00143C"/>
                </a:buClr>
                <a:buSzPct val="100000"/>
              </a:pPr>
              <a:r>
                <a:rPr lang="en-US" sz="1700">
                  <a:solidFill>
                    <a:srgbClr val="FFFFFF"/>
                  </a:solidFill>
                  <a:latin typeface="Calibri" panose="020F0502020204030204"/>
                  <a:sym typeface="Arial Bold" pitchFamily="34" charset="0"/>
                </a:rPr>
                <a:t>Building the </a:t>
              </a:r>
              <a:r>
                <a:rPr lang="en-US" sz="1700" b="1">
                  <a:solidFill>
                    <a:srgbClr val="FFFFFF"/>
                  </a:solidFill>
                  <a:latin typeface="Calibri" panose="020F0502020204030204"/>
                  <a:sym typeface="Arial Bold" pitchFamily="34" charset="0"/>
                </a:rPr>
                <a:t>thing right</a:t>
              </a:r>
              <a:endParaRPr lang="en-CA" sz="1700" b="1">
                <a:solidFill>
                  <a:srgbClr val="FFFFFF"/>
                </a:solidFill>
                <a:latin typeface="Calibri" panose="020F0502020204030204"/>
                <a:sym typeface="Arial Bold" pitchFamily="34" charset="0"/>
              </a:endParaRPr>
            </a:p>
          </p:txBody>
        </p:sp>
        <p:sp>
          <p:nvSpPr>
            <p:cNvPr id="15" name="Freeform 5731">
              <a:extLst>
                <a:ext uri="{FF2B5EF4-FFF2-40B4-BE49-F238E27FC236}">
                  <a16:creationId xmlns:a16="http://schemas.microsoft.com/office/drawing/2014/main" id="{7F7CDE6F-C757-784E-8D53-CD98EB0A56E5}"/>
                </a:ext>
              </a:extLst>
            </p:cNvPr>
            <p:cNvSpPr>
              <a:spLocks/>
            </p:cNvSpPr>
            <p:nvPr/>
          </p:nvSpPr>
          <p:spPr bwMode="auto">
            <a:xfrm rot="10800000">
              <a:off x="4032219" y="1881188"/>
              <a:ext cx="2027269" cy="2027269"/>
            </a:xfrm>
            <a:custGeom>
              <a:avLst/>
              <a:gdLst>
                <a:gd name="T0" fmla="*/ 1606 w 2897"/>
                <a:gd name="T1" fmla="*/ 8 h 2897"/>
                <a:gd name="T2" fmla="*/ 1842 w 2897"/>
                <a:gd name="T3" fmla="*/ 54 h 2897"/>
                <a:gd name="T4" fmla="*/ 2066 w 2897"/>
                <a:gd name="T5" fmla="*/ 139 h 2897"/>
                <a:gd name="T6" fmla="*/ 2270 w 2897"/>
                <a:gd name="T7" fmla="*/ 256 h 2897"/>
                <a:gd name="T8" fmla="*/ 2447 w 2897"/>
                <a:gd name="T9" fmla="*/ 399 h 2897"/>
                <a:gd name="T10" fmla="*/ 2597 w 2897"/>
                <a:gd name="T11" fmla="*/ 567 h 2897"/>
                <a:gd name="T12" fmla="*/ 2720 w 2897"/>
                <a:gd name="T13" fmla="*/ 756 h 2897"/>
                <a:gd name="T14" fmla="*/ 2813 w 2897"/>
                <a:gd name="T15" fmla="*/ 964 h 2897"/>
                <a:gd name="T16" fmla="*/ 2875 w 2897"/>
                <a:gd name="T17" fmla="*/ 1198 h 2897"/>
                <a:gd name="T18" fmla="*/ 2897 w 2897"/>
                <a:gd name="T19" fmla="*/ 1449 h 2897"/>
                <a:gd name="T20" fmla="*/ 2875 w 2897"/>
                <a:gd name="T21" fmla="*/ 1699 h 2897"/>
                <a:gd name="T22" fmla="*/ 2811 w 2897"/>
                <a:gd name="T23" fmla="*/ 1941 h 2897"/>
                <a:gd name="T24" fmla="*/ 2702 w 2897"/>
                <a:gd name="T25" fmla="*/ 2171 h 2897"/>
                <a:gd name="T26" fmla="*/ 2569 w 2897"/>
                <a:gd name="T27" fmla="*/ 2365 h 2897"/>
                <a:gd name="T28" fmla="*/ 2407 w 2897"/>
                <a:gd name="T29" fmla="*/ 2534 h 2897"/>
                <a:gd name="T30" fmla="*/ 2223 w 2897"/>
                <a:gd name="T31" fmla="*/ 2671 h 2897"/>
                <a:gd name="T32" fmla="*/ 2016 w 2897"/>
                <a:gd name="T33" fmla="*/ 2780 h 2897"/>
                <a:gd name="T34" fmla="*/ 1796 w 2897"/>
                <a:gd name="T35" fmla="*/ 2853 h 2897"/>
                <a:gd name="T36" fmla="*/ 1566 w 2897"/>
                <a:gd name="T37" fmla="*/ 2891 h 2897"/>
                <a:gd name="T38" fmla="*/ 1323 w 2897"/>
                <a:gd name="T39" fmla="*/ 2891 h 2897"/>
                <a:gd name="T40" fmla="*/ 1075 w 2897"/>
                <a:gd name="T41" fmla="*/ 2847 h 2897"/>
                <a:gd name="T42" fmla="*/ 839 w 2897"/>
                <a:gd name="T43" fmla="*/ 2760 h 2897"/>
                <a:gd name="T44" fmla="*/ 629 w 2897"/>
                <a:gd name="T45" fmla="*/ 2641 h 2897"/>
                <a:gd name="T46" fmla="*/ 450 w 2897"/>
                <a:gd name="T47" fmla="*/ 2498 h 2897"/>
                <a:gd name="T48" fmla="*/ 300 w 2897"/>
                <a:gd name="T49" fmla="*/ 2330 h 2897"/>
                <a:gd name="T50" fmla="*/ 177 w 2897"/>
                <a:gd name="T51" fmla="*/ 2141 h 2897"/>
                <a:gd name="T52" fmla="*/ 85 w 2897"/>
                <a:gd name="T53" fmla="*/ 1933 h 2897"/>
                <a:gd name="T54" fmla="*/ 24 w 2897"/>
                <a:gd name="T55" fmla="*/ 1701 h 2897"/>
                <a:gd name="T56" fmla="*/ 0 w 2897"/>
                <a:gd name="T57" fmla="*/ 1459 h 2897"/>
                <a:gd name="T58" fmla="*/ 20 w 2897"/>
                <a:gd name="T59" fmla="*/ 1217 h 2897"/>
                <a:gd name="T60" fmla="*/ 78 w 2897"/>
                <a:gd name="T61" fmla="*/ 982 h 2897"/>
                <a:gd name="T62" fmla="*/ 177 w 2897"/>
                <a:gd name="T63" fmla="*/ 758 h 2897"/>
                <a:gd name="T64" fmla="*/ 421 w 2897"/>
                <a:gd name="T65" fmla="*/ 732 h 2897"/>
                <a:gd name="T66" fmla="*/ 654 w 2897"/>
                <a:gd name="T67" fmla="*/ 670 h 2897"/>
                <a:gd name="T68" fmla="*/ 874 w 2897"/>
                <a:gd name="T69" fmla="*/ 573 h 2897"/>
                <a:gd name="T70" fmla="*/ 1079 w 2897"/>
                <a:gd name="T71" fmla="*/ 446 h 2897"/>
                <a:gd name="T72" fmla="*/ 1261 w 2897"/>
                <a:gd name="T73" fmla="*/ 288 h 2897"/>
                <a:gd name="T74" fmla="*/ 1418 w 2897"/>
                <a:gd name="T75" fmla="*/ 103 h 2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7" h="2897">
                  <a:moveTo>
                    <a:pt x="1487" y="0"/>
                  </a:moveTo>
                  <a:lnTo>
                    <a:pt x="1606" y="8"/>
                  </a:lnTo>
                  <a:lnTo>
                    <a:pt x="1725" y="26"/>
                  </a:lnTo>
                  <a:lnTo>
                    <a:pt x="1842" y="54"/>
                  </a:lnTo>
                  <a:lnTo>
                    <a:pt x="1955" y="91"/>
                  </a:lnTo>
                  <a:lnTo>
                    <a:pt x="2066" y="139"/>
                  </a:lnTo>
                  <a:lnTo>
                    <a:pt x="2173" y="195"/>
                  </a:lnTo>
                  <a:lnTo>
                    <a:pt x="2270" y="256"/>
                  </a:lnTo>
                  <a:lnTo>
                    <a:pt x="2361" y="323"/>
                  </a:lnTo>
                  <a:lnTo>
                    <a:pt x="2447" y="399"/>
                  </a:lnTo>
                  <a:lnTo>
                    <a:pt x="2526" y="480"/>
                  </a:lnTo>
                  <a:lnTo>
                    <a:pt x="2597" y="567"/>
                  </a:lnTo>
                  <a:lnTo>
                    <a:pt x="2663" y="658"/>
                  </a:lnTo>
                  <a:lnTo>
                    <a:pt x="2720" y="756"/>
                  </a:lnTo>
                  <a:lnTo>
                    <a:pt x="2772" y="857"/>
                  </a:lnTo>
                  <a:lnTo>
                    <a:pt x="2813" y="964"/>
                  </a:lnTo>
                  <a:lnTo>
                    <a:pt x="2847" y="1073"/>
                  </a:lnTo>
                  <a:lnTo>
                    <a:pt x="2875" y="1198"/>
                  </a:lnTo>
                  <a:lnTo>
                    <a:pt x="2893" y="1324"/>
                  </a:lnTo>
                  <a:lnTo>
                    <a:pt x="2897" y="1449"/>
                  </a:lnTo>
                  <a:lnTo>
                    <a:pt x="2893" y="1574"/>
                  </a:lnTo>
                  <a:lnTo>
                    <a:pt x="2875" y="1699"/>
                  </a:lnTo>
                  <a:lnTo>
                    <a:pt x="2849" y="1822"/>
                  </a:lnTo>
                  <a:lnTo>
                    <a:pt x="2811" y="1941"/>
                  </a:lnTo>
                  <a:lnTo>
                    <a:pt x="2762" y="2058"/>
                  </a:lnTo>
                  <a:lnTo>
                    <a:pt x="2702" y="2171"/>
                  </a:lnTo>
                  <a:lnTo>
                    <a:pt x="2639" y="2272"/>
                  </a:lnTo>
                  <a:lnTo>
                    <a:pt x="2569" y="2365"/>
                  </a:lnTo>
                  <a:lnTo>
                    <a:pt x="2490" y="2452"/>
                  </a:lnTo>
                  <a:lnTo>
                    <a:pt x="2407" y="2534"/>
                  </a:lnTo>
                  <a:lnTo>
                    <a:pt x="2318" y="2605"/>
                  </a:lnTo>
                  <a:lnTo>
                    <a:pt x="2223" y="2671"/>
                  </a:lnTo>
                  <a:lnTo>
                    <a:pt x="2121" y="2730"/>
                  </a:lnTo>
                  <a:lnTo>
                    <a:pt x="2016" y="2780"/>
                  </a:lnTo>
                  <a:lnTo>
                    <a:pt x="1909" y="2819"/>
                  </a:lnTo>
                  <a:lnTo>
                    <a:pt x="1796" y="2853"/>
                  </a:lnTo>
                  <a:lnTo>
                    <a:pt x="1683" y="2877"/>
                  </a:lnTo>
                  <a:lnTo>
                    <a:pt x="1566" y="2891"/>
                  </a:lnTo>
                  <a:lnTo>
                    <a:pt x="1447" y="2897"/>
                  </a:lnTo>
                  <a:lnTo>
                    <a:pt x="1323" y="2891"/>
                  </a:lnTo>
                  <a:lnTo>
                    <a:pt x="1198" y="2873"/>
                  </a:lnTo>
                  <a:lnTo>
                    <a:pt x="1075" y="2847"/>
                  </a:lnTo>
                  <a:lnTo>
                    <a:pt x="954" y="2809"/>
                  </a:lnTo>
                  <a:lnTo>
                    <a:pt x="839" y="2760"/>
                  </a:lnTo>
                  <a:lnTo>
                    <a:pt x="726" y="2702"/>
                  </a:lnTo>
                  <a:lnTo>
                    <a:pt x="629" y="2641"/>
                  </a:lnTo>
                  <a:lnTo>
                    <a:pt x="535" y="2571"/>
                  </a:lnTo>
                  <a:lnTo>
                    <a:pt x="450" y="2498"/>
                  </a:lnTo>
                  <a:lnTo>
                    <a:pt x="373" y="2417"/>
                  </a:lnTo>
                  <a:lnTo>
                    <a:pt x="300" y="2330"/>
                  </a:lnTo>
                  <a:lnTo>
                    <a:pt x="236" y="2238"/>
                  </a:lnTo>
                  <a:lnTo>
                    <a:pt x="177" y="2141"/>
                  </a:lnTo>
                  <a:lnTo>
                    <a:pt x="127" y="2038"/>
                  </a:lnTo>
                  <a:lnTo>
                    <a:pt x="85" y="1933"/>
                  </a:lnTo>
                  <a:lnTo>
                    <a:pt x="52" y="1822"/>
                  </a:lnTo>
                  <a:lnTo>
                    <a:pt x="24" y="1701"/>
                  </a:lnTo>
                  <a:lnTo>
                    <a:pt x="8" y="1580"/>
                  </a:lnTo>
                  <a:lnTo>
                    <a:pt x="0" y="1459"/>
                  </a:lnTo>
                  <a:lnTo>
                    <a:pt x="6" y="1336"/>
                  </a:lnTo>
                  <a:lnTo>
                    <a:pt x="20" y="1217"/>
                  </a:lnTo>
                  <a:lnTo>
                    <a:pt x="44" y="1098"/>
                  </a:lnTo>
                  <a:lnTo>
                    <a:pt x="78" y="982"/>
                  </a:lnTo>
                  <a:lnTo>
                    <a:pt x="123" y="867"/>
                  </a:lnTo>
                  <a:lnTo>
                    <a:pt x="177" y="758"/>
                  </a:lnTo>
                  <a:lnTo>
                    <a:pt x="300" y="750"/>
                  </a:lnTo>
                  <a:lnTo>
                    <a:pt x="421" y="732"/>
                  </a:lnTo>
                  <a:lnTo>
                    <a:pt x="539" y="706"/>
                  </a:lnTo>
                  <a:lnTo>
                    <a:pt x="654" y="670"/>
                  </a:lnTo>
                  <a:lnTo>
                    <a:pt x="767" y="627"/>
                  </a:lnTo>
                  <a:lnTo>
                    <a:pt x="874" y="573"/>
                  </a:lnTo>
                  <a:lnTo>
                    <a:pt x="980" y="514"/>
                  </a:lnTo>
                  <a:lnTo>
                    <a:pt x="1079" y="446"/>
                  </a:lnTo>
                  <a:lnTo>
                    <a:pt x="1172" y="371"/>
                  </a:lnTo>
                  <a:lnTo>
                    <a:pt x="1261" y="288"/>
                  </a:lnTo>
                  <a:lnTo>
                    <a:pt x="1342" y="198"/>
                  </a:lnTo>
                  <a:lnTo>
                    <a:pt x="1418" y="103"/>
                  </a:lnTo>
                  <a:lnTo>
                    <a:pt x="1487" y="0"/>
                  </a:lnTo>
                  <a:close/>
                </a:path>
              </a:pathLst>
            </a:custGeom>
            <a:solidFill>
              <a:srgbClr val="7A89A6"/>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200">
                <a:solidFill>
                  <a:srgbClr val="000000"/>
                </a:solidFill>
                <a:latin typeface="Arial" charset="0"/>
              </a:endParaRPr>
            </a:p>
          </p:txBody>
        </p:sp>
        <p:sp>
          <p:nvSpPr>
            <p:cNvPr id="16" name="Rectangle 21">
              <a:extLst>
                <a:ext uri="{FF2B5EF4-FFF2-40B4-BE49-F238E27FC236}">
                  <a16:creationId xmlns:a16="http://schemas.microsoft.com/office/drawing/2014/main" id="{EAB5C3C1-7ABA-334D-A744-84E4C527253B}"/>
                </a:ext>
              </a:extLst>
            </p:cNvPr>
            <p:cNvSpPr txBox="1"/>
            <p:nvPr/>
          </p:nvSpPr>
          <p:spPr>
            <a:xfrm>
              <a:off x="4564482" y="2502408"/>
              <a:ext cx="962742" cy="784830"/>
            </a:xfrm>
            <a:prstGeom prst="rect">
              <a:avLst/>
            </a:prstGeom>
            <a:ln w="12700">
              <a:miter lim="400000"/>
            </a:ln>
          </p:spPr>
          <p:txBody>
            <a:bodyPr wrap="square" lIns="0" tIns="0" rIns="0" bIns="0">
              <a:spAutoFit/>
            </a:bodyPr>
            <a:lstStyle>
              <a:lvl1pPr lvl="0" defTabSz="894364"/>
              <a:lvl2pPr marL="193460" lvl="1" indent="-191873" defTabSz="894364">
                <a:buSzPct val="125000"/>
                <a:buChar char="▪"/>
              </a:lvl2pPr>
              <a:lvl3pPr marL="456696" lvl="2" indent="-261648" defTabSz="894364">
                <a:buSzPct val="120000"/>
                <a:buChar char="–"/>
              </a:lvl3pPr>
              <a:lvl4pPr marL="613688" lvl="3" indent="-155406" defTabSz="894364">
                <a:buSzPct val="120000"/>
                <a:buChar char="▫"/>
              </a:lvl4pPr>
              <a:lvl5pPr marL="748980" lvl="4" indent="-130031" defTabSz="894364">
                <a:buSzPct val="89000"/>
                <a:buChar char="-"/>
              </a:lvl5pPr>
              <a:lvl6pPr marL="748980" indent="-130031" defTabSz="894364">
                <a:buSzPct val="89000"/>
                <a:buChar char="-"/>
              </a:lvl6pPr>
              <a:lvl7pPr marL="748980" indent="-130031" defTabSz="894364">
                <a:buSzPct val="89000"/>
                <a:buChar char="-"/>
              </a:lvl7pPr>
              <a:lvl8pPr marL="748980" indent="-130031" defTabSz="894364">
                <a:buSzPct val="89000"/>
                <a:buChar char="-"/>
              </a:lvl8pPr>
              <a:lvl9pPr marL="748980" indent="-130031" defTabSz="894364">
                <a:buSzPct val="89000"/>
                <a:buChar char="-"/>
              </a:lvl9pPr>
            </a:lstStyle>
            <a:p>
              <a:pPr algn="ctr">
                <a:defRPr/>
              </a:pPr>
              <a:r>
                <a:rPr lang="en-US" sz="1700" kern="0" dirty="0">
                  <a:solidFill>
                    <a:srgbClr val="FFFFFF"/>
                  </a:solidFill>
                  <a:latin typeface="Calibri" panose="020F0502020204030204"/>
                  <a:sym typeface="Helvetica"/>
                </a:rPr>
                <a:t>Building the </a:t>
              </a:r>
              <a:r>
                <a:rPr lang="en-US" sz="1700" b="1" kern="0" dirty="0">
                  <a:solidFill>
                    <a:srgbClr val="FFFFFF"/>
                  </a:solidFill>
                  <a:latin typeface="Calibri" panose="020F0502020204030204"/>
                  <a:sym typeface="Helvetica"/>
                </a:rPr>
                <a:t>right thing</a:t>
              </a:r>
            </a:p>
          </p:txBody>
        </p:sp>
      </p:grpSp>
    </p:spTree>
    <p:extLst>
      <p:ext uri="{BB962C8B-B14F-4D97-AF65-F5344CB8AC3E}">
        <p14:creationId xmlns:p14="http://schemas.microsoft.com/office/powerpoint/2010/main" val="4622155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KPI Metrics Categories</a:t>
            </a:r>
          </a:p>
        </p:txBody>
      </p:sp>
      <p:sp>
        <p:nvSpPr>
          <p:cNvPr id="6" name="Content Placeholder 5"/>
          <p:cNvSpPr>
            <a:spLocks noGrp="1"/>
          </p:cNvSpPr>
          <p:nvPr>
            <p:ph sz="half" idx="1"/>
          </p:nvPr>
        </p:nvSpPr>
        <p:spPr/>
        <p:txBody>
          <a:bodyPr vert="horz" lIns="0" tIns="0" rIns="0" bIns="0" rtlCol="0" anchor="t">
            <a:noAutofit/>
          </a:bodyPr>
          <a:lstStyle/>
          <a:p>
            <a:pPr lvl="1"/>
            <a:r>
              <a:rPr lang="en-GB" dirty="0"/>
              <a:t>Efficiency</a:t>
            </a:r>
          </a:p>
          <a:p>
            <a:r>
              <a:rPr lang="en-GB" dirty="0"/>
              <a:t>When we’re looking at how efficient we are, we need to see where </a:t>
            </a:r>
            <a:r>
              <a:rPr lang="en-GB" b="1" dirty="0"/>
              <a:t>we are improving </a:t>
            </a:r>
            <a:r>
              <a:rPr lang="en-GB" dirty="0"/>
              <a:t>and where </a:t>
            </a:r>
            <a:r>
              <a:rPr lang="en-GB" b="1" dirty="0"/>
              <a:t>our bottlenecks </a:t>
            </a:r>
            <a:r>
              <a:rPr lang="en-GB" dirty="0"/>
              <a:t>have moved to. This will help us ensure that we are getting the </a:t>
            </a:r>
            <a:r>
              <a:rPr lang="en-GB" b="1" dirty="0"/>
              <a:t>must from our teams</a:t>
            </a:r>
            <a:r>
              <a:rPr lang="en-GB" dirty="0"/>
              <a:t>, with as little waste as possible in the flow.</a:t>
            </a:r>
          </a:p>
          <a:p>
            <a:endParaRPr lang="en-GB"/>
          </a:p>
          <a:p>
            <a:r>
              <a:rPr lang="en-GB" dirty="0"/>
              <a:t>When issues do happen in production, we need to know how efficient we are at getting the </a:t>
            </a:r>
            <a:r>
              <a:rPr lang="en-GB" b="1" dirty="0"/>
              <a:t>service back for our customers </a:t>
            </a:r>
            <a:r>
              <a:rPr lang="en-GB" dirty="0"/>
              <a:t>so they can start placing bets again.</a:t>
            </a:r>
          </a:p>
          <a:p>
            <a:endParaRPr lang="en-GB"/>
          </a:p>
          <a:p>
            <a:pPr lvl="2"/>
            <a:r>
              <a:rPr lang="en-GB" b="1" dirty="0"/>
              <a:t>Lead / Cycle / Flow Times</a:t>
            </a:r>
          </a:p>
          <a:p>
            <a:pPr lvl="2"/>
            <a:r>
              <a:rPr lang="en-GB" b="1" dirty="0"/>
              <a:t>Deployment Frequency</a:t>
            </a:r>
          </a:p>
          <a:p>
            <a:pPr lvl="2"/>
            <a:r>
              <a:rPr lang="en-GB" b="1" dirty="0"/>
              <a:t>MTTR (Mean Time To Restore)</a:t>
            </a:r>
          </a:p>
        </p:txBody>
      </p:sp>
      <p:sp>
        <p:nvSpPr>
          <p:cNvPr id="7" name="Content Placeholder 6"/>
          <p:cNvSpPr>
            <a:spLocks noGrp="1"/>
          </p:cNvSpPr>
          <p:nvPr>
            <p:ph sz="half" idx="2"/>
          </p:nvPr>
        </p:nvSpPr>
        <p:spPr/>
        <p:txBody>
          <a:bodyPr vert="horz" lIns="0" tIns="0" rIns="0" bIns="0" rtlCol="0" anchor="t">
            <a:noAutofit/>
          </a:bodyPr>
          <a:lstStyle/>
          <a:p>
            <a:pPr lvl="1"/>
            <a:r>
              <a:rPr lang="en-GB" dirty="0"/>
              <a:t>Quality</a:t>
            </a:r>
          </a:p>
          <a:p>
            <a:r>
              <a:rPr lang="en-GB" dirty="0"/>
              <a:t>If we optimised only efficiency without ensuring </a:t>
            </a:r>
            <a:r>
              <a:rPr lang="en-GB" b="1" dirty="0"/>
              <a:t>quality</a:t>
            </a:r>
            <a:r>
              <a:rPr lang="en-GB" dirty="0"/>
              <a:t> we would be doing a disservice to our </a:t>
            </a:r>
            <a:r>
              <a:rPr lang="en-GB" b="1" dirty="0"/>
              <a:t>stakeholders and customers</a:t>
            </a:r>
            <a:r>
              <a:rPr lang="en-GB" dirty="0"/>
              <a:t>. </a:t>
            </a:r>
            <a:br>
              <a:rPr lang="en-GB" dirty="0"/>
            </a:br>
            <a:r>
              <a:rPr lang="en-GB" dirty="0"/>
              <a:t>Every time we push out an update to our </a:t>
            </a:r>
            <a:r>
              <a:rPr lang="en-GB" b="1" dirty="0"/>
              <a:t>products</a:t>
            </a:r>
            <a:r>
              <a:rPr lang="en-GB" dirty="0"/>
              <a:t> we should be ensuring we’re </a:t>
            </a:r>
            <a:r>
              <a:rPr lang="en-GB" b="1" dirty="0"/>
              <a:t>improving the quality.</a:t>
            </a:r>
            <a:endParaRPr lang="en-GB" dirty="0"/>
          </a:p>
          <a:p>
            <a:endParaRPr lang="en-GB"/>
          </a:p>
          <a:p>
            <a:r>
              <a:rPr lang="en-GB" dirty="0"/>
              <a:t>When releases happen we want them to </a:t>
            </a:r>
            <a:r>
              <a:rPr lang="en-GB" b="1" dirty="0"/>
              <a:t>happen more often</a:t>
            </a:r>
            <a:r>
              <a:rPr lang="en-GB" dirty="0"/>
              <a:t>, and for this to work we need to ensure that are releases are </a:t>
            </a:r>
            <a:r>
              <a:rPr lang="en-GB" b="1" dirty="0"/>
              <a:t>small and often</a:t>
            </a:r>
            <a:r>
              <a:rPr lang="en-GB" dirty="0"/>
              <a:t> with </a:t>
            </a:r>
            <a:r>
              <a:rPr lang="en-GB" b="1" dirty="0"/>
              <a:t>minimal disruptions</a:t>
            </a:r>
            <a:r>
              <a:rPr lang="en-GB" dirty="0"/>
              <a:t>.</a:t>
            </a:r>
          </a:p>
          <a:p>
            <a:endParaRPr lang="en-GB"/>
          </a:p>
          <a:p>
            <a:pPr lvl="2"/>
            <a:r>
              <a:rPr lang="en-GB" b="1" dirty="0"/>
              <a:t>Number of Bugs</a:t>
            </a:r>
          </a:p>
          <a:p>
            <a:pPr lvl="2"/>
            <a:r>
              <a:rPr lang="en-GB" b="1" dirty="0"/>
              <a:t>Number of Technical Debt</a:t>
            </a:r>
          </a:p>
          <a:p>
            <a:pPr lvl="2"/>
            <a:r>
              <a:rPr lang="en-GB" b="1" dirty="0"/>
              <a:t>CFR (Change Failure Rate )</a:t>
            </a:r>
          </a:p>
        </p:txBody>
      </p:sp>
    </p:spTree>
    <p:extLst>
      <p:ext uri="{BB962C8B-B14F-4D97-AF65-F5344CB8AC3E}">
        <p14:creationId xmlns:p14="http://schemas.microsoft.com/office/powerpoint/2010/main" val="37351143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Lead &amp; Cycle Times</a:t>
            </a:r>
          </a:p>
        </p:txBody>
      </p:sp>
      <p:sp>
        <p:nvSpPr>
          <p:cNvPr id="6" name="Content Placeholder 5"/>
          <p:cNvSpPr>
            <a:spLocks noGrp="1"/>
          </p:cNvSpPr>
          <p:nvPr>
            <p:ph sz="half" idx="1"/>
          </p:nvPr>
        </p:nvSpPr>
        <p:spPr/>
        <p:txBody>
          <a:bodyPr/>
          <a:lstStyle/>
          <a:p>
            <a:r>
              <a:rPr lang="en-GB" b="1"/>
              <a:t>Lead time </a:t>
            </a:r>
            <a:r>
              <a:rPr lang="en-GB"/>
              <a:t>clock starts when the request is made and ends in the </a:t>
            </a:r>
            <a:r>
              <a:rPr lang="en-GB" b="1"/>
              <a:t>Hands of the Customer</a:t>
            </a:r>
            <a:r>
              <a:rPr lang="en-GB"/>
              <a:t>. </a:t>
            </a:r>
          </a:p>
          <a:p>
            <a:r>
              <a:rPr lang="en-GB" b="1" dirty="0"/>
              <a:t>Cycle time </a:t>
            </a:r>
            <a:r>
              <a:rPr lang="en-GB" dirty="0"/>
              <a:t>clock starts when </a:t>
            </a:r>
            <a:r>
              <a:rPr lang="en-GB" b="1" dirty="0"/>
              <a:t>work begins </a:t>
            </a:r>
            <a:r>
              <a:rPr lang="en-GB" dirty="0"/>
              <a:t>on the request and ends when the item is in the </a:t>
            </a:r>
            <a:r>
              <a:rPr lang="en-GB" b="1" dirty="0"/>
              <a:t>Hands of the Customer</a:t>
            </a:r>
            <a:r>
              <a:rPr lang="en-GB" dirty="0"/>
              <a:t>. </a:t>
            </a:r>
          </a:p>
          <a:p>
            <a:endParaRPr lang="en-GB" dirty="0"/>
          </a:p>
          <a:p>
            <a:r>
              <a:rPr lang="en-GB" dirty="0"/>
              <a:t>A </a:t>
            </a:r>
            <a:r>
              <a:rPr lang="en-GB" b="1" dirty="0"/>
              <a:t>decrease</a:t>
            </a:r>
            <a:r>
              <a:rPr lang="en-GB" dirty="0"/>
              <a:t> in </a:t>
            </a:r>
            <a:r>
              <a:rPr lang="en-GB" b="1" dirty="0"/>
              <a:t>Lead Time </a:t>
            </a:r>
            <a:r>
              <a:rPr lang="en-GB" dirty="0"/>
              <a:t>and </a:t>
            </a:r>
            <a:r>
              <a:rPr lang="en-GB" b="1" dirty="0"/>
              <a:t>Cycle Time </a:t>
            </a:r>
            <a:r>
              <a:rPr lang="en-GB" dirty="0"/>
              <a:t>show we are delivering items quicker to the </a:t>
            </a:r>
            <a:r>
              <a:rPr lang="en-GB" b="1" dirty="0"/>
              <a:t>Hands of the Customer</a:t>
            </a:r>
            <a:r>
              <a:rPr lang="en-GB" dirty="0"/>
              <a:t>.  When the Lead Time and Cycle Time closely match we show that our hand off from the </a:t>
            </a:r>
            <a:r>
              <a:rPr lang="en-GB" b="1" dirty="0"/>
              <a:t>Idea</a:t>
            </a:r>
            <a:r>
              <a:rPr lang="en-GB" dirty="0"/>
              <a:t> to the </a:t>
            </a:r>
            <a:r>
              <a:rPr lang="en-GB" b="1" dirty="0"/>
              <a:t>Hands of the Customer</a:t>
            </a:r>
            <a:r>
              <a:rPr lang="en-GB" dirty="0"/>
              <a:t> is reduced greatly.</a:t>
            </a:r>
          </a:p>
        </p:txBody>
      </p:sp>
      <p:pic>
        <p:nvPicPr>
          <p:cNvPr id="18" name="Picture Placeholder 17"/>
          <p:cNvPicPr>
            <a:picLocks noGrp="1" noChangeAspect="1"/>
          </p:cNvPicPr>
          <p:nvPr>
            <p:ph type="pic" sz="quarter" idx="13"/>
          </p:nvPr>
        </p:nvPicPr>
        <p:blipFill>
          <a:blip r:embed="rId2"/>
          <a:stretch>
            <a:fillRect/>
          </a:stretch>
        </p:blipFill>
        <p:spPr>
          <a:xfrm>
            <a:off x="6096000" y="792000"/>
            <a:ext cx="5249111" cy="6078239"/>
          </a:xfrm>
          <a:prstGeom prst="rect">
            <a:avLst/>
          </a:prstGeom>
        </p:spPr>
      </p:pic>
    </p:spTree>
    <p:extLst>
      <p:ext uri="{BB962C8B-B14F-4D97-AF65-F5344CB8AC3E}">
        <p14:creationId xmlns:p14="http://schemas.microsoft.com/office/powerpoint/2010/main" val="3389952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Flow Times</a:t>
            </a:r>
          </a:p>
        </p:txBody>
      </p:sp>
      <p:sp>
        <p:nvSpPr>
          <p:cNvPr id="3" name="Content Placeholder 2"/>
          <p:cNvSpPr>
            <a:spLocks noGrp="1"/>
          </p:cNvSpPr>
          <p:nvPr>
            <p:ph sz="half" idx="1"/>
          </p:nvPr>
        </p:nvSpPr>
        <p:spPr>
          <a:xfrm>
            <a:off x="1352550" y="1418545"/>
            <a:ext cx="4500000" cy="4284662"/>
          </a:xfrm>
        </p:spPr>
        <p:txBody>
          <a:bodyPr/>
          <a:lstStyle/>
          <a:p>
            <a:r>
              <a:rPr lang="en-GB"/>
              <a:t>We are using the term </a:t>
            </a:r>
            <a:r>
              <a:rPr lang="en-GB" b="1"/>
              <a:t>Flow Times </a:t>
            </a:r>
            <a:r>
              <a:rPr lang="en-GB"/>
              <a:t>to explain the sections of our value stream when work is </a:t>
            </a:r>
            <a:r>
              <a:rPr lang="en-GB" b="1"/>
              <a:t>being prepared </a:t>
            </a:r>
            <a:r>
              <a:rPr lang="en-GB"/>
              <a:t>for teams, while the teams are </a:t>
            </a:r>
            <a:r>
              <a:rPr lang="en-GB" b="1"/>
              <a:t>working on it</a:t>
            </a:r>
            <a:r>
              <a:rPr lang="en-GB"/>
              <a:t> and then while the teams are </a:t>
            </a:r>
            <a:r>
              <a:rPr lang="en-GB" b="1"/>
              <a:t>deploying and testing </a:t>
            </a:r>
            <a:r>
              <a:rPr lang="en-GB"/>
              <a:t>into environments of which they don’t have full control of, through to production and the </a:t>
            </a:r>
            <a:r>
              <a:rPr lang="en-GB" b="1"/>
              <a:t>Hands of the Customer</a:t>
            </a:r>
            <a:r>
              <a:rPr lang="en-GB"/>
              <a:t>.</a:t>
            </a:r>
          </a:p>
          <a:p>
            <a:r>
              <a:rPr lang="en-GB"/>
              <a:t>The reason we have split </a:t>
            </a:r>
            <a:r>
              <a:rPr lang="en-GB" b="1"/>
              <a:t>Cycle Time</a:t>
            </a:r>
            <a:r>
              <a:rPr lang="en-GB"/>
              <a:t> further, is to allow us to view the improvements we’re making in each area of the value stream. The first being with the </a:t>
            </a:r>
            <a:r>
              <a:rPr lang="en-GB" b="1"/>
              <a:t>Product Team</a:t>
            </a:r>
            <a:r>
              <a:rPr lang="en-GB"/>
              <a:t>, the second with </a:t>
            </a:r>
            <a:r>
              <a:rPr lang="en-GB" b="1"/>
              <a:t>Development Team </a:t>
            </a:r>
            <a:r>
              <a:rPr lang="en-GB"/>
              <a:t>and the third of the </a:t>
            </a:r>
            <a:r>
              <a:rPr lang="en-GB" b="1"/>
              <a:t>Development Team &amp; IT Operations </a:t>
            </a:r>
            <a:r>
              <a:rPr lang="en-GB"/>
              <a:t>working together.</a:t>
            </a:r>
          </a:p>
          <a:p>
            <a:pPr marL="285750" indent="-285750">
              <a:buFont typeface="Arial" panose="020B0604020202020204" pitchFamily="34" charset="0"/>
              <a:buChar char="•"/>
            </a:pPr>
            <a:r>
              <a:rPr lang="en-GB"/>
              <a:t>Elaboration Flow Time</a:t>
            </a:r>
          </a:p>
          <a:p>
            <a:pPr marL="285750" indent="-285750">
              <a:buFont typeface="Arial" panose="020B0604020202020204" pitchFamily="34" charset="0"/>
              <a:buChar char="•"/>
            </a:pPr>
            <a:r>
              <a:rPr lang="en-GB"/>
              <a:t>Local Build &amp; Test Flow Time</a:t>
            </a:r>
          </a:p>
          <a:p>
            <a:pPr marL="285750" indent="-285750">
              <a:buFont typeface="Arial" panose="020B0604020202020204" pitchFamily="34" charset="0"/>
              <a:buChar char="•"/>
            </a:pPr>
            <a:r>
              <a:rPr lang="en-GB"/>
              <a:t>Integration Flow Time</a:t>
            </a:r>
          </a:p>
        </p:txBody>
      </p:sp>
      <p:pic>
        <p:nvPicPr>
          <p:cNvPr id="33" name="Picture Placeholder 32"/>
          <p:cNvPicPr>
            <a:picLocks noGrp="1" noChangeAspect="1"/>
          </p:cNvPicPr>
          <p:nvPr>
            <p:ph type="pic" sz="quarter" idx="13"/>
          </p:nvPr>
        </p:nvPicPr>
        <p:blipFill>
          <a:blip r:embed="rId2"/>
          <a:stretch>
            <a:fillRect/>
          </a:stretch>
        </p:blipFill>
        <p:spPr>
          <a:xfrm>
            <a:off x="6096000" y="792000"/>
            <a:ext cx="5249111" cy="6078239"/>
          </a:xfrm>
          <a:prstGeom prst="rect">
            <a:avLst/>
          </a:prstGeom>
        </p:spPr>
      </p:pic>
    </p:spTree>
    <p:extLst>
      <p:ext uri="{BB962C8B-B14F-4D97-AF65-F5344CB8AC3E}">
        <p14:creationId xmlns:p14="http://schemas.microsoft.com/office/powerpoint/2010/main" val="7380921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Elaboration Flow Time</a:t>
            </a:r>
            <a:br>
              <a:rPr lang="en-GB"/>
            </a:br>
            <a:endParaRPr lang="en-GB"/>
          </a:p>
        </p:txBody>
      </p:sp>
      <p:sp>
        <p:nvSpPr>
          <p:cNvPr id="4" name="Content Placeholder 3"/>
          <p:cNvSpPr>
            <a:spLocks noGrp="1"/>
          </p:cNvSpPr>
          <p:nvPr>
            <p:ph sz="half" idx="1"/>
          </p:nvPr>
        </p:nvSpPr>
        <p:spPr/>
        <p:txBody>
          <a:bodyPr/>
          <a:lstStyle/>
          <a:p>
            <a:r>
              <a:rPr lang="en-GB"/>
              <a:t>From the moment an </a:t>
            </a:r>
            <a:r>
              <a:rPr lang="en-GB" b="1"/>
              <a:t>Idea </a:t>
            </a:r>
            <a:r>
              <a:rPr lang="en-GB"/>
              <a:t>has work started on it to get it </a:t>
            </a:r>
            <a:r>
              <a:rPr lang="en-GB" b="1"/>
              <a:t>Ready for Development</a:t>
            </a:r>
            <a:r>
              <a:rPr lang="en-GB"/>
              <a:t> is the start of the </a:t>
            </a:r>
            <a:r>
              <a:rPr lang="en-GB" b="1"/>
              <a:t>Elaboration Time</a:t>
            </a:r>
            <a:r>
              <a:rPr lang="en-GB"/>
              <a:t>.</a:t>
            </a:r>
          </a:p>
          <a:p>
            <a:r>
              <a:rPr lang="en-GB"/>
              <a:t>Sometimes priorities of other work will hold this up, but using this data and the narrative with it will </a:t>
            </a:r>
            <a:r>
              <a:rPr lang="en-GB" b="1"/>
              <a:t>highlight the waste </a:t>
            </a:r>
            <a:r>
              <a:rPr lang="en-GB"/>
              <a:t>we have in our flows.</a:t>
            </a:r>
          </a:p>
          <a:p>
            <a:r>
              <a:rPr lang="en-GB"/>
              <a:t>We need to understand from the moment a piece of work is selected to work on </a:t>
            </a:r>
            <a:r>
              <a:rPr lang="en-GB" b="1"/>
              <a:t>how long </a:t>
            </a:r>
            <a:r>
              <a:rPr lang="en-GB"/>
              <a:t>does it take us to get it </a:t>
            </a:r>
            <a:r>
              <a:rPr lang="en-GB" b="1"/>
              <a:t>Ready for Development</a:t>
            </a:r>
            <a:r>
              <a:rPr lang="en-GB"/>
              <a:t>. We need to understand the </a:t>
            </a:r>
            <a:r>
              <a:rPr lang="en-GB" b="1"/>
              <a:t>issues and blockers </a:t>
            </a:r>
            <a:r>
              <a:rPr lang="en-GB"/>
              <a:t>that stop this being a smooth easy process for our </a:t>
            </a:r>
            <a:r>
              <a:rPr lang="en-GB" b="1"/>
              <a:t>Product Teams</a:t>
            </a:r>
            <a:r>
              <a:rPr lang="en-GB"/>
              <a:t>.</a:t>
            </a:r>
          </a:p>
          <a:p>
            <a:r>
              <a:rPr lang="en-GB"/>
              <a:t>Using this </a:t>
            </a:r>
            <a:r>
              <a:rPr lang="en-GB" b="1"/>
              <a:t>data</a:t>
            </a:r>
            <a:r>
              <a:rPr lang="en-GB"/>
              <a:t> will help us improve our work selection and </a:t>
            </a:r>
            <a:r>
              <a:rPr lang="en-GB" b="1"/>
              <a:t>highlight the bottlenecks </a:t>
            </a:r>
            <a:r>
              <a:rPr lang="en-GB"/>
              <a:t>we have early in our flows.</a:t>
            </a:r>
          </a:p>
        </p:txBody>
      </p:sp>
      <p:pic>
        <p:nvPicPr>
          <p:cNvPr id="8" name="Picture Placeholder 7"/>
          <p:cNvPicPr>
            <a:picLocks noGrp="1" noChangeAspect="1"/>
          </p:cNvPicPr>
          <p:nvPr>
            <p:ph type="pic" sz="quarter" idx="13"/>
          </p:nvPr>
        </p:nvPicPr>
        <p:blipFill>
          <a:blip r:embed="rId2"/>
          <a:stretch>
            <a:fillRect/>
          </a:stretch>
        </p:blipFill>
        <p:spPr>
          <a:xfrm>
            <a:off x="6096000" y="792000"/>
            <a:ext cx="5249111" cy="6078239"/>
          </a:xfrm>
          <a:prstGeom prst="rect">
            <a:avLst/>
          </a:prstGeom>
        </p:spPr>
      </p:pic>
    </p:spTree>
    <p:extLst>
      <p:ext uri="{BB962C8B-B14F-4D97-AF65-F5344CB8AC3E}">
        <p14:creationId xmlns:p14="http://schemas.microsoft.com/office/powerpoint/2010/main" val="29344175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Local Build &amp; Test Flow Time</a:t>
            </a:r>
            <a:br>
              <a:rPr lang="en-GB"/>
            </a:br>
            <a:endParaRPr lang="en-GB"/>
          </a:p>
        </p:txBody>
      </p:sp>
      <p:sp>
        <p:nvSpPr>
          <p:cNvPr id="4" name="Content Placeholder 3"/>
          <p:cNvSpPr>
            <a:spLocks noGrp="1"/>
          </p:cNvSpPr>
          <p:nvPr>
            <p:ph sz="half" idx="1"/>
          </p:nvPr>
        </p:nvSpPr>
        <p:spPr/>
        <p:txBody>
          <a:bodyPr/>
          <a:lstStyle/>
          <a:p>
            <a:r>
              <a:rPr lang="en-GB"/>
              <a:t>Once an </a:t>
            </a:r>
            <a:r>
              <a:rPr lang="en-GB" b="1"/>
              <a:t>Idea</a:t>
            </a:r>
            <a:r>
              <a:rPr lang="en-GB"/>
              <a:t> is </a:t>
            </a:r>
            <a:r>
              <a:rPr lang="en-GB" b="1"/>
              <a:t>Ready for Development </a:t>
            </a:r>
            <a:r>
              <a:rPr lang="en-GB"/>
              <a:t>we need to track the time it takes the team to </a:t>
            </a:r>
            <a:r>
              <a:rPr lang="en-GB" b="1"/>
              <a:t>Locally Build &amp; Test</a:t>
            </a:r>
            <a:r>
              <a:rPr lang="en-GB"/>
              <a:t>. </a:t>
            </a:r>
          </a:p>
          <a:p>
            <a:r>
              <a:rPr lang="en-GB"/>
              <a:t>We indicate this as </a:t>
            </a:r>
            <a:r>
              <a:rPr lang="en-GB" b="1"/>
              <a:t>local</a:t>
            </a:r>
            <a:r>
              <a:rPr lang="en-GB"/>
              <a:t> as this should be an environment the </a:t>
            </a:r>
            <a:r>
              <a:rPr lang="en-GB" b="1"/>
              <a:t>development team </a:t>
            </a:r>
            <a:r>
              <a:rPr lang="en-GB"/>
              <a:t>have </a:t>
            </a:r>
            <a:r>
              <a:rPr lang="en-GB" b="1"/>
              <a:t>full control</a:t>
            </a:r>
            <a:r>
              <a:rPr lang="en-GB"/>
              <a:t> over and don’t need to rely on any other team. </a:t>
            </a:r>
          </a:p>
          <a:p>
            <a:r>
              <a:rPr lang="en-GB"/>
              <a:t>We understand some team may like to have this as their </a:t>
            </a:r>
            <a:r>
              <a:rPr lang="en-GB" b="1"/>
              <a:t>Definition of Sprint Done </a:t>
            </a:r>
            <a:r>
              <a:rPr lang="en-GB"/>
              <a:t>and this is fine. They would need to have a </a:t>
            </a:r>
            <a:r>
              <a:rPr lang="en-GB" b="1"/>
              <a:t>Definition of Done</a:t>
            </a:r>
            <a:r>
              <a:rPr lang="en-GB"/>
              <a:t> for the </a:t>
            </a:r>
            <a:r>
              <a:rPr lang="en-GB" b="1"/>
              <a:t>Hands of the Customer </a:t>
            </a:r>
            <a:r>
              <a:rPr lang="en-GB"/>
              <a:t>also known as definition of </a:t>
            </a:r>
            <a:r>
              <a:rPr lang="en-GB" b="1"/>
              <a:t>done done</a:t>
            </a:r>
            <a:r>
              <a:rPr lang="en-GB"/>
              <a:t>.</a:t>
            </a:r>
          </a:p>
          <a:p>
            <a:r>
              <a:rPr lang="en-GB"/>
              <a:t>These are the </a:t>
            </a:r>
            <a:r>
              <a:rPr lang="en-GB" b="1"/>
              <a:t>Flow Time</a:t>
            </a:r>
            <a:r>
              <a:rPr lang="en-GB"/>
              <a:t> gates only, team sprints can include any potion of the value stream. The reporting of the flow times will be at the points indicated here.</a:t>
            </a:r>
          </a:p>
        </p:txBody>
      </p:sp>
      <p:pic>
        <p:nvPicPr>
          <p:cNvPr id="9" name="Picture Placeholder 8"/>
          <p:cNvPicPr>
            <a:picLocks noGrp="1" noChangeAspect="1"/>
          </p:cNvPicPr>
          <p:nvPr>
            <p:ph type="pic" sz="quarter" idx="13"/>
          </p:nvPr>
        </p:nvPicPr>
        <p:blipFill>
          <a:blip r:embed="rId2"/>
          <a:stretch>
            <a:fillRect/>
          </a:stretch>
        </p:blipFill>
        <p:spPr>
          <a:xfrm>
            <a:off x="6081713" y="792000"/>
            <a:ext cx="5249111" cy="6078239"/>
          </a:xfrm>
          <a:prstGeom prst="rect">
            <a:avLst/>
          </a:prstGeom>
        </p:spPr>
      </p:pic>
    </p:spTree>
    <p:extLst>
      <p:ext uri="{BB962C8B-B14F-4D97-AF65-F5344CB8AC3E}">
        <p14:creationId xmlns:p14="http://schemas.microsoft.com/office/powerpoint/2010/main" val="1764508416"/>
      </p:ext>
    </p:extLst>
  </p:cSld>
  <p:clrMapOvr>
    <a:masterClrMapping/>
  </p:clrMapOvr>
  <p:transition>
    <p:fade/>
  </p:transition>
</p:sld>
</file>

<file path=ppt/theme/theme1.xml><?xml version="1.0" encoding="utf-8"?>
<a:theme xmlns:a="http://schemas.openxmlformats.org/drawingml/2006/main" name="WH theme">
  <a:themeElements>
    <a:clrScheme name="William Hill new colour theme">
      <a:dk1>
        <a:sysClr val="windowText" lastClr="000000"/>
      </a:dk1>
      <a:lt1>
        <a:sysClr val="window" lastClr="FFFFFF"/>
      </a:lt1>
      <a:dk2>
        <a:srgbClr val="00143C"/>
      </a:dk2>
      <a:lt2>
        <a:srgbClr val="FAFF05"/>
      </a:lt2>
      <a:accent1>
        <a:srgbClr val="002878"/>
      </a:accent1>
      <a:accent2>
        <a:srgbClr val="D2F0FF"/>
      </a:accent2>
      <a:accent3>
        <a:srgbClr val="00ADFF"/>
      </a:accent3>
      <a:accent4>
        <a:srgbClr val="A0DCFF"/>
      </a:accent4>
      <a:accent5>
        <a:srgbClr val="005AC3"/>
      </a:accent5>
      <a:accent6>
        <a:srgbClr val="5FC3FF"/>
      </a:accent6>
      <a:hlink>
        <a:srgbClr val="008CE6"/>
      </a:hlink>
      <a:folHlink>
        <a:srgbClr val="5FC3FF"/>
      </a:folHlink>
    </a:clrScheme>
    <a:fontScheme name="WH Fonts">
      <a:majorFont>
        <a:latin typeface="WH Hoxton"/>
        <a:ea typeface=""/>
        <a:cs typeface=""/>
      </a:majorFont>
      <a:minorFont>
        <a:latin typeface="WH Hoxto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2"/>
          </a:solidFill>
        </a:ln>
      </a:spPr>
      <a:bodyPr rtlCol="0" anchor="t" anchorCtr="0"/>
      <a:lstStyle>
        <a:defPPr>
          <a:defRPr sz="170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5"/>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700" dirty="0" err="1" smtClean="0">
            <a:solidFill>
              <a:schemeClr val="tx2"/>
            </a:solidFill>
          </a:defRPr>
        </a:defPPr>
      </a:lstStyle>
    </a:txDef>
  </a:objectDefaults>
  <a:extraClrSchemeLst/>
  <a:custClrLst>
    <a:custClr name="Midnight Blue 100%">
      <a:srgbClr val="00133C"/>
    </a:custClr>
    <a:custClr name="Midnight Blue 90%">
      <a:srgbClr val="001E5A"/>
    </a:custClr>
    <a:custClr name="Midnight Blue 80%">
      <a:srgbClr val="002878"/>
    </a:custClr>
    <a:custClr name="Midnight Blue 70%">
      <a:srgbClr val="003796"/>
    </a:custClr>
    <a:custClr name="Midnight Blue 60%">
      <a:srgbClr val="0046AF"/>
    </a:custClr>
    <a:custClr name="Midnight Blue 50%">
      <a:srgbClr val="005AC3"/>
    </a:custClr>
    <a:custClr name="Midnight Blue 40%">
      <a:srgbClr val="0073D7"/>
    </a:custClr>
    <a:custClr name="Midnight Blue 30%">
      <a:srgbClr val="008CE6"/>
    </a:custClr>
    <a:custClr name="Midnight Blue 20%">
      <a:srgbClr val="00A0F5"/>
    </a:custClr>
    <a:custClr name="White">
      <a:srgbClr val="FFFFFF"/>
    </a:custClr>
    <a:custClr name="Electric Blue 100%">
      <a:srgbClr val="00AFFF"/>
    </a:custClr>
    <a:custClr name="Electric Blue 90%">
      <a:srgbClr val="46B9FF"/>
    </a:custClr>
    <a:custClr name="Electric Blue 80%">
      <a:srgbClr val="5FC3FF"/>
    </a:custClr>
    <a:custClr name="Electric Blue 70%">
      <a:srgbClr val="73CDFF"/>
    </a:custClr>
    <a:custClr name="Electric Blue 60%">
      <a:srgbClr val="8CD7FF"/>
    </a:custClr>
    <a:custClr name="Electric Blue 50%">
      <a:srgbClr val="A0DCFF"/>
    </a:custClr>
    <a:custClr name="Electric Blue 40%">
      <a:srgbClr val="B9E6FF"/>
    </a:custClr>
    <a:custClr name="Electric Blue 30%">
      <a:srgbClr val="D2F0FF"/>
    </a:custClr>
    <a:custClr name="Electric Blue 20%">
      <a:srgbClr val="E6F5FF"/>
    </a:custClr>
    <a:custClr name="White">
      <a:srgbClr val="FFFFFF"/>
    </a:custClr>
    <a:custClr name="Dark Grey 100%">
      <a:srgbClr val="69737D"/>
    </a:custClr>
    <a:custClr name="Dark Grey 90%">
      <a:srgbClr val="737D87"/>
    </a:custClr>
    <a:custClr name="Dark Grey 80%">
      <a:srgbClr val="828C96"/>
    </a:custClr>
    <a:custClr name="Dark Grey 70%">
      <a:srgbClr val="9BA0AA"/>
    </a:custClr>
    <a:custClr name="Dark Grey 60%">
      <a:srgbClr val="B4B9BE"/>
    </a:custClr>
    <a:custClr name="Dark Grey 50%">
      <a:srgbClr val="CDD2D2"/>
    </a:custClr>
    <a:custClr name="Dark Grey 40%">
      <a:srgbClr val="DCE1E1"/>
    </a:custClr>
    <a:custClr name="Dark Grey 30%">
      <a:srgbClr val="E6E6E6"/>
    </a:custClr>
    <a:custClr name="Dark Grey 20%">
      <a:srgbClr val="F0F0F0"/>
    </a:custClr>
    <a:custClr name="Dark Grey 10%">
      <a:srgbClr val="F5F5F5"/>
    </a:custClr>
    <a:custClr name="Green">
      <a:srgbClr val="00D77D"/>
    </a:custClr>
    <a:custClr name="Red">
      <a:srgbClr val="FF0A28"/>
    </a:custClr>
    <a:custClr name="Orange">
      <a:srgbClr val="FF3C00"/>
    </a:custClr>
  </a:custClrLst>
  <a:extLst>
    <a:ext uri="{05A4C25C-085E-4340-85A3-A5531E510DB2}">
      <thm15:themeFamily xmlns:thm15="http://schemas.microsoft.com/office/thememl/2012/main" name="WH test XXXX.potx" id="{43AB1813-53B6-4249-A84B-4BCA1BFB792D}" vid="{6AA052FC-5ADD-4E3E-A184-5BABB400DC9A}"/>
    </a:ext>
  </a:extLst>
</a:theme>
</file>

<file path=ppt/theme/theme2.xml><?xml version="1.0" encoding="utf-8"?>
<a:theme xmlns:a="http://schemas.openxmlformats.org/drawingml/2006/main" name="1_WH theme">
  <a:themeElements>
    <a:clrScheme name="William Hill new colour theme">
      <a:dk1>
        <a:sysClr val="windowText" lastClr="000000"/>
      </a:dk1>
      <a:lt1>
        <a:sysClr val="window" lastClr="FFFFFF"/>
      </a:lt1>
      <a:dk2>
        <a:srgbClr val="00143C"/>
      </a:dk2>
      <a:lt2>
        <a:srgbClr val="FAFF05"/>
      </a:lt2>
      <a:accent1>
        <a:srgbClr val="002878"/>
      </a:accent1>
      <a:accent2>
        <a:srgbClr val="D2F0FF"/>
      </a:accent2>
      <a:accent3>
        <a:srgbClr val="00ADFF"/>
      </a:accent3>
      <a:accent4>
        <a:srgbClr val="A0DCFF"/>
      </a:accent4>
      <a:accent5>
        <a:srgbClr val="005AC3"/>
      </a:accent5>
      <a:accent6>
        <a:srgbClr val="5FC3FF"/>
      </a:accent6>
      <a:hlink>
        <a:srgbClr val="008CE6"/>
      </a:hlink>
      <a:folHlink>
        <a:srgbClr val="5FC3FF"/>
      </a:folHlink>
    </a:clrScheme>
    <a:fontScheme name="WH Fonts">
      <a:majorFont>
        <a:latin typeface="WH Hoxton"/>
        <a:ea typeface=""/>
        <a:cs typeface=""/>
      </a:majorFont>
      <a:minorFont>
        <a:latin typeface="WH Hoxto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2"/>
          </a:solidFill>
        </a:ln>
      </a:spPr>
      <a:bodyPr rtlCol="0" anchor="t" anchorCtr="0"/>
      <a:lstStyle>
        <a:defPPr>
          <a:defRPr sz="170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5"/>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700" dirty="0" err="1" smtClean="0">
            <a:solidFill>
              <a:schemeClr val="tx2"/>
            </a:solidFill>
          </a:defRPr>
        </a:defPPr>
      </a:lstStyle>
    </a:txDef>
  </a:objectDefaults>
  <a:extraClrSchemeLst/>
  <a:custClrLst>
    <a:custClr name="Midnight Blue 100%">
      <a:srgbClr val="00133C"/>
    </a:custClr>
    <a:custClr name="Midnight Blue 90%">
      <a:srgbClr val="001E5A"/>
    </a:custClr>
    <a:custClr name="Midnight Blue 80%">
      <a:srgbClr val="002878"/>
    </a:custClr>
    <a:custClr name="Midnight Blue 70%">
      <a:srgbClr val="003796"/>
    </a:custClr>
    <a:custClr name="Midnight Blue 60%">
      <a:srgbClr val="0046AF"/>
    </a:custClr>
    <a:custClr name="Midnight Blue 50%">
      <a:srgbClr val="005AC3"/>
    </a:custClr>
    <a:custClr name="Midnight Blue 40%">
      <a:srgbClr val="0073D7"/>
    </a:custClr>
    <a:custClr name="Midnight Blue 30%">
      <a:srgbClr val="008CE6"/>
    </a:custClr>
    <a:custClr name="Midnight Blue 20%">
      <a:srgbClr val="00A0F5"/>
    </a:custClr>
    <a:custClr name="White">
      <a:srgbClr val="FFFFFF"/>
    </a:custClr>
    <a:custClr name="Electric Blue 100%">
      <a:srgbClr val="00AFFF"/>
    </a:custClr>
    <a:custClr name="Electric Blue 90%">
      <a:srgbClr val="46B9FF"/>
    </a:custClr>
    <a:custClr name="Electric Blue 80%">
      <a:srgbClr val="5FC3FF"/>
    </a:custClr>
    <a:custClr name="Electric Blue 70%">
      <a:srgbClr val="73CDFF"/>
    </a:custClr>
    <a:custClr name="Electric Blue 60%">
      <a:srgbClr val="8CD7FF"/>
    </a:custClr>
    <a:custClr name="Electric Blue 50%">
      <a:srgbClr val="A0DCFF"/>
    </a:custClr>
    <a:custClr name="Electric Blue 40%">
      <a:srgbClr val="B9E6FF"/>
    </a:custClr>
    <a:custClr name="Electric Blue 30%">
      <a:srgbClr val="D2F0FF"/>
    </a:custClr>
    <a:custClr name="Electric Blue 20%">
      <a:srgbClr val="E6F5FF"/>
    </a:custClr>
    <a:custClr name="White">
      <a:srgbClr val="FFFFFF"/>
    </a:custClr>
    <a:custClr name="Dark Grey 100%">
      <a:srgbClr val="69737D"/>
    </a:custClr>
    <a:custClr name="Dark Grey 90%">
      <a:srgbClr val="737D87"/>
    </a:custClr>
    <a:custClr name="Dark Grey 80%">
      <a:srgbClr val="828C96"/>
    </a:custClr>
    <a:custClr name="Dark Grey 70%">
      <a:srgbClr val="9BA0AA"/>
    </a:custClr>
    <a:custClr name="Dark Grey 60%">
      <a:srgbClr val="B4B9BE"/>
    </a:custClr>
    <a:custClr name="Dark Grey 50%">
      <a:srgbClr val="CDD2D2"/>
    </a:custClr>
    <a:custClr name="Dark Grey 40%">
      <a:srgbClr val="DCE1E1"/>
    </a:custClr>
    <a:custClr name="Dark Grey 30%">
      <a:srgbClr val="E6E6E6"/>
    </a:custClr>
    <a:custClr name="Dark Grey 20%">
      <a:srgbClr val="F0F0F0"/>
    </a:custClr>
    <a:custClr name="Dark Grey 10%">
      <a:srgbClr val="F5F5F5"/>
    </a:custClr>
    <a:custClr name="Green">
      <a:srgbClr val="00D77D"/>
    </a:custClr>
    <a:custClr name="Red">
      <a:srgbClr val="FF0A28"/>
    </a:custClr>
    <a:custClr name="Orange">
      <a:srgbClr val="FF3C00"/>
    </a:custClr>
  </a:custClrLst>
  <a:extLst>
    <a:ext uri="{05A4C25C-085E-4340-85A3-A5531E510DB2}">
      <thm15:themeFamily xmlns:thm15="http://schemas.microsoft.com/office/thememl/2012/main" name="WilliamHill-PlaybookStyle.potx" id="{55DB6FB3-CE60-4D8D-BDFB-DC001DDCEAAF}" vid="{8D5CFA69-9232-4542-B8CC-1ACBB04E7F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0 xmlns="8d2c989f-03fb-473f-9c0a-23b730e0affe" xsi:nil="true"/>
    <SharedWithUsers xmlns="07a24800-6c49-4717-9ca4-ca4a5a98b587">
      <UserInfo>
        <DisplayName>Ian Newland</DisplayName>
        <AccountId>313</AccountId>
        <AccountType/>
      </UserInfo>
      <UserInfo>
        <DisplayName>Albie Van Der Merwe</DisplayName>
        <AccountId>318</AccountId>
        <AccountType/>
      </UserInfo>
      <UserInfo>
        <DisplayName>Jack Roscoe</DisplayName>
        <AccountId>428</AccountId>
        <AccountType/>
      </UserInfo>
      <UserInfo>
        <DisplayName>Matt Worley</DisplayName>
        <AccountId>65</AccountId>
        <AccountType/>
      </UserInfo>
      <UserInfo>
        <DisplayName>Matt Price</DisplayName>
        <AccountId>426</AccountId>
        <AccountType/>
      </UserInfo>
      <UserInfo>
        <DisplayName>Mike Tee</DisplayName>
        <AccountId>427</AccountId>
        <AccountType/>
      </UserInfo>
      <UserInfo>
        <DisplayName>Iain MacDonald</DisplayName>
        <AccountId>67</AccountId>
        <AccountType/>
      </UserInfo>
      <UserInfo>
        <DisplayName>Rajasekaran Selvarajan</DisplayName>
        <AccountId>68</AccountId>
        <AccountType/>
      </UserInfo>
      <UserInfo>
        <DisplayName>Chelsea Heskins-Hallam</DisplayName>
        <AccountId>110</AccountId>
        <AccountType/>
      </UserInfo>
      <UserInfo>
        <DisplayName>Ben Maunder</DisplayName>
        <AccountId>524</AccountId>
        <AccountType/>
      </UserInfo>
      <UserInfo>
        <DisplayName>Katerina Leckie</DisplayName>
        <AccountId>698</AccountId>
        <AccountType/>
      </UserInfo>
      <UserInfo>
        <DisplayName>Warren Tudor</DisplayName>
        <AccountId>699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2E4476BF0109C49986E4AEE1B0900CF" ma:contentTypeVersion="9" ma:contentTypeDescription="Create a new document." ma:contentTypeScope="" ma:versionID="7806cf59ddfe91122fc261348586adcf">
  <xsd:schema xmlns:xsd="http://www.w3.org/2001/XMLSchema" xmlns:xs="http://www.w3.org/2001/XMLSchema" xmlns:p="http://schemas.microsoft.com/office/2006/metadata/properties" xmlns:ns2="8d2c989f-03fb-473f-9c0a-23b730e0affe" xmlns:ns3="07a24800-6c49-4717-9ca4-ca4a5a98b587" targetNamespace="http://schemas.microsoft.com/office/2006/metadata/properties" ma:root="true" ma:fieldsID="4595354911b7070036401f056e34fcc3" ns2:_="" ns3:_="">
    <xsd:import namespace="8d2c989f-03fb-473f-9c0a-23b730e0affe"/>
    <xsd:import namespace="07a24800-6c49-4717-9ca4-ca4a5a98b58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Notes0" minOccurs="0"/>
                <xsd:element ref="ns2:MediaServiceAutoTags" minOccurs="0"/>
                <xsd:element ref="ns2:MediaServiceDateTaken"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2c989f-03fb-473f-9c0a-23b730e0af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s0" ma:index="12" nillable="true" ma:displayName="Notes" ma:internalName="Notes0">
      <xsd:simpleType>
        <xsd:restriction base="dms:Text">
          <xsd:maxLength value="255"/>
        </xsd:restriction>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a24800-6c49-4717-9ca4-ca4a5a98b5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68A40D-B2EC-4940-873A-A1A28D469A8D}">
  <ds:schemaRefs>
    <ds:schemaRef ds:uri="http://schemas.microsoft.com/office/2006/metadata/properties"/>
    <ds:schemaRef ds:uri="http://schemas.microsoft.com/office/infopath/2007/PartnerControls"/>
    <ds:schemaRef ds:uri="8d2c989f-03fb-473f-9c0a-23b730e0affe"/>
    <ds:schemaRef ds:uri="07a24800-6c49-4717-9ca4-ca4a5a98b587"/>
  </ds:schemaRefs>
</ds:datastoreItem>
</file>

<file path=customXml/itemProps2.xml><?xml version="1.0" encoding="utf-8"?>
<ds:datastoreItem xmlns:ds="http://schemas.openxmlformats.org/officeDocument/2006/customXml" ds:itemID="{4EC640BB-6ACB-4B64-A91E-0B910DBCF6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2c989f-03fb-473f-9c0a-23b730e0affe"/>
    <ds:schemaRef ds:uri="07a24800-6c49-4717-9ca4-ca4a5a98b5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864E8D-4B56-4D00-B5B3-F78C7FA855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172</TotalTime>
  <Words>1368</Words>
  <Application>Microsoft Office PowerPoint</Application>
  <PresentationFormat>Widescreen</PresentationFormat>
  <Paragraphs>116</Paragraphs>
  <Slides>17</Slides>
  <Notes>0</Notes>
  <HiddenSlides>1</HiddenSlides>
  <MMClips>0</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WH theme</vt:lpstr>
      <vt:lpstr>1_WH theme</vt:lpstr>
      <vt:lpstr>PowerPoint Presentation</vt:lpstr>
      <vt:lpstr>Why Do We Need KPI Metrics?</vt:lpstr>
      <vt:lpstr>How the Metrics Will Be Used</vt:lpstr>
      <vt:lpstr>KPI Metrics Categories</vt:lpstr>
      <vt:lpstr>KPI Metrics Categories</vt:lpstr>
      <vt:lpstr>Lead &amp; Cycle Times</vt:lpstr>
      <vt:lpstr>Flow Times</vt:lpstr>
      <vt:lpstr>Elaboration Flow Time </vt:lpstr>
      <vt:lpstr>Local Build &amp; Test Flow Time </vt:lpstr>
      <vt:lpstr>Integration Flow Time </vt:lpstr>
      <vt:lpstr>Deployment Frequency</vt:lpstr>
      <vt:lpstr>MTTR (Mean Time To Recovery)</vt:lpstr>
      <vt:lpstr>Number of Bugs</vt:lpstr>
      <vt:lpstr>Number of Technical Debt</vt:lpstr>
      <vt:lpstr>CFR (Change Failure Rate)</vt:lpstr>
      <vt:lpstr>Dashboards</vt:lpstr>
      <vt:lpstr>PowerPoint Presentation</vt:lpstr>
    </vt:vector>
  </TitlesOfParts>
  <Company>WilliamHill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Agile@Scale KPI Metrics</dc:title>
  <dc:creator>Kev McCabe</dc:creator>
  <cp:lastModifiedBy>Kev McCabe</cp:lastModifiedBy>
  <cp:revision>15</cp:revision>
  <dcterms:created xsi:type="dcterms:W3CDTF">2018-11-09T10:54:37Z</dcterms:created>
  <dcterms:modified xsi:type="dcterms:W3CDTF">2019-02-20T11:23:15Z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0x01010032E4476BF0109C49986E4AEE1B0900CF</vt:lpwstr>
  </property>
  <property fmtid="{D5CDD505-2E9C-101B-9397-08002B2CF9AE}" pid="3" name="AuthorIds_UIVersion_10240">
    <vt:lpwstr>170</vt:lpwstr>
  </property>
  <property fmtid="{D5CDD505-2E9C-101B-9397-08002B2CF9AE}" pid="4" name="AuthorIds_UIVersion_10752">
    <vt:lpwstr>170</vt:lpwstr>
  </property>
</Properties>
</file>